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0.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1.xml" ContentType="application/vnd.openxmlformats-officedocument.presentationml.tags+xml"/>
  <Override PartName="/ppt/notesSlides/notesSlide33.xml" ContentType="application/vnd.openxmlformats-officedocument.presentationml.notesSlide+xml"/>
  <Override PartName="/ppt/tags/tag22.xml" ContentType="application/vnd.openxmlformats-officedocument.presentationml.tags+xml"/>
  <Override PartName="/ppt/notesSlides/notesSlide34.xml" ContentType="application/vnd.openxmlformats-officedocument.presentationml.notesSlide+xml"/>
  <Override PartName="/ppt/tags/tag23.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27" r:id="rId1"/>
  </p:sldMasterIdLst>
  <p:notesMasterIdLst>
    <p:notesMasterId r:id="rId42"/>
  </p:notesMasterIdLst>
  <p:handoutMasterIdLst>
    <p:handoutMasterId r:id="rId43"/>
  </p:handoutMasterIdLst>
  <p:sldIdLst>
    <p:sldId id="262" r:id="rId2"/>
    <p:sldId id="374" r:id="rId3"/>
    <p:sldId id="273" r:id="rId4"/>
    <p:sldId id="285" r:id="rId5"/>
    <p:sldId id="347" r:id="rId6"/>
    <p:sldId id="476" r:id="rId7"/>
    <p:sldId id="572" r:id="rId8"/>
    <p:sldId id="375" r:id="rId9"/>
    <p:sldId id="542" r:id="rId10"/>
    <p:sldId id="842" r:id="rId11"/>
    <p:sldId id="859" r:id="rId12"/>
    <p:sldId id="860" r:id="rId13"/>
    <p:sldId id="861" r:id="rId14"/>
    <p:sldId id="852" r:id="rId15"/>
    <p:sldId id="853" r:id="rId16"/>
    <p:sldId id="854" r:id="rId17"/>
    <p:sldId id="855" r:id="rId18"/>
    <p:sldId id="866" r:id="rId19"/>
    <p:sldId id="863" r:id="rId20"/>
    <p:sldId id="864" r:id="rId21"/>
    <p:sldId id="865" r:id="rId22"/>
    <p:sldId id="867" r:id="rId23"/>
    <p:sldId id="868" r:id="rId24"/>
    <p:sldId id="869" r:id="rId25"/>
    <p:sldId id="870" r:id="rId26"/>
    <p:sldId id="871" r:id="rId27"/>
    <p:sldId id="872" r:id="rId28"/>
    <p:sldId id="873" r:id="rId29"/>
    <p:sldId id="844" r:id="rId30"/>
    <p:sldId id="874" r:id="rId31"/>
    <p:sldId id="846" r:id="rId32"/>
    <p:sldId id="849" r:id="rId33"/>
    <p:sldId id="814" r:id="rId34"/>
    <p:sldId id="836" r:id="rId35"/>
    <p:sldId id="837" r:id="rId36"/>
    <p:sldId id="539" r:id="rId37"/>
    <p:sldId id="540" r:id="rId38"/>
    <p:sldId id="532" r:id="rId39"/>
    <p:sldId id="535" r:id="rId40"/>
    <p:sldId id="292" r:id="rId41"/>
  </p:sldIdLst>
  <p:sldSz cx="9906000" cy="6858000" type="A4"/>
  <p:notesSz cx="7102475" cy="10233025"/>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34" userDrawn="1">
          <p15:clr>
            <a:srgbClr val="A4A3A4"/>
          </p15:clr>
        </p15:guide>
        <p15:guide id="3" orient="horz" pos="4110">
          <p15:clr>
            <a:srgbClr val="A4A3A4"/>
          </p15:clr>
        </p15:guide>
        <p15:guide id="4" orient="horz" pos="3589" userDrawn="1">
          <p15:clr>
            <a:srgbClr val="A4A3A4"/>
          </p15:clr>
        </p15:guide>
        <p15:guide id="6" orient="horz" pos="278" userDrawn="1">
          <p15:clr>
            <a:srgbClr val="A4A3A4"/>
          </p15:clr>
        </p15:guide>
        <p15:guide id="7" orient="horz" pos="3974" userDrawn="1">
          <p15:clr>
            <a:srgbClr val="A4A3A4"/>
          </p15:clr>
        </p15:guide>
        <p15:guide id="8" pos="1555" userDrawn="1">
          <p15:clr>
            <a:srgbClr val="A4A3A4"/>
          </p15:clr>
        </p15:guide>
        <p15:guide id="9" pos="184">
          <p15:clr>
            <a:srgbClr val="A4A3A4"/>
          </p15:clr>
        </p15:guide>
        <p15:guide id="10" pos="5599">
          <p15:clr>
            <a:srgbClr val="A4A3A4"/>
          </p15:clr>
        </p15:guide>
        <p15:guide id="11" pos="5501" userDrawn="1">
          <p15:clr>
            <a:srgbClr val="A4A3A4"/>
          </p15:clr>
        </p15:guide>
        <p15:guide id="12" pos="4156">
          <p15:clr>
            <a:srgbClr val="A4A3A4"/>
          </p15:clr>
        </p15:guide>
        <p15:guide id="13" orient="horz" pos="2296" userDrawn="1">
          <p15:clr>
            <a:srgbClr val="A4A3A4"/>
          </p15:clr>
        </p15:guide>
        <p15:guide id="14" orient="horz" pos="3997" userDrawn="1">
          <p15:clr>
            <a:srgbClr val="A4A3A4"/>
          </p15:clr>
        </p15:guide>
        <p15:guide id="15" orient="horz" pos="3226" userDrawn="1">
          <p15:clr>
            <a:srgbClr val="A4A3A4"/>
          </p15:clr>
        </p15:guide>
        <p15:guide id="16" orient="horz" pos="1071" userDrawn="1">
          <p15:clr>
            <a:srgbClr val="A4A3A4"/>
          </p15:clr>
        </p15:guide>
        <p15:guide id="17" orient="horz" pos="2931" userDrawn="1">
          <p15:clr>
            <a:srgbClr val="A4A3A4"/>
          </p15:clr>
        </p15:guide>
        <p15:guide id="18" orient="horz" pos="4196">
          <p15:clr>
            <a:srgbClr val="A4A3A4"/>
          </p15:clr>
        </p15:guide>
        <p15:guide id="19" orient="horz" pos="3702" userDrawn="1">
          <p15:clr>
            <a:srgbClr val="A4A3A4"/>
          </p15:clr>
        </p15:guide>
        <p15:guide id="20" orient="horz" pos="3932">
          <p15:clr>
            <a:srgbClr val="A4A3A4"/>
          </p15:clr>
        </p15:guide>
        <p15:guide id="21" orient="horz" pos="4320" userDrawn="1">
          <p15:clr>
            <a:srgbClr val="A4A3A4"/>
          </p15:clr>
        </p15:guide>
        <p15:guide id="22" orient="horz" pos="4052">
          <p15:clr>
            <a:srgbClr val="A4A3A4"/>
          </p15:clr>
        </p15:guide>
        <p15:guide id="23" pos="2122" userDrawn="1">
          <p15:clr>
            <a:srgbClr val="A4A3A4"/>
          </p15:clr>
        </p15:guide>
        <p15:guide id="24" pos="5701">
          <p15:clr>
            <a:srgbClr val="A4A3A4"/>
          </p15:clr>
        </p15:guide>
        <p15:guide id="25" pos="2493">
          <p15:clr>
            <a:srgbClr val="A4A3A4"/>
          </p15:clr>
        </p15:guide>
        <p15:guide id="26" pos="4758">
          <p15:clr>
            <a:srgbClr val="A4A3A4"/>
          </p15:clr>
        </p15:guide>
        <p15:guide id="27" pos="6054">
          <p15:clr>
            <a:srgbClr val="A4A3A4"/>
          </p15:clr>
        </p15:guide>
        <p15:guide id="28" pos="920" userDrawn="1">
          <p15:clr>
            <a:srgbClr val="A4A3A4"/>
          </p15:clr>
        </p15:guide>
        <p15:guide id="29" orient="horz" pos="572" userDrawn="1">
          <p15:clr>
            <a:srgbClr val="A4A3A4"/>
          </p15:clr>
        </p15:guide>
        <p15:guide id="30" orient="horz" pos="1752" userDrawn="1">
          <p15:clr>
            <a:srgbClr val="A4A3A4"/>
          </p15:clr>
        </p15:guide>
        <p15:guide id="31" orient="horz" pos="1593" userDrawn="1">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00FF00"/>
    <a:srgbClr val="CFE4F5"/>
    <a:srgbClr val="BFBFBF"/>
    <a:srgbClr val="BA9CC5"/>
    <a:srgbClr val="D26308"/>
    <a:srgbClr val="F18917"/>
    <a:srgbClr val="EFB643"/>
    <a:srgbClr val="F3CF74"/>
    <a:srgbClr val="608B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52" autoAdjust="0"/>
    <p:restoredTop sz="88713" autoAdjust="0"/>
  </p:normalViewPr>
  <p:slideViewPr>
    <p:cSldViewPr snapToGrid="0" snapToObjects="1">
      <p:cViewPr varScale="1">
        <p:scale>
          <a:sx n="92" d="100"/>
          <a:sy n="92" d="100"/>
        </p:scale>
        <p:origin x="1496" y="64"/>
      </p:cViewPr>
      <p:guideLst>
        <p:guide orient="horz" pos="1434"/>
        <p:guide orient="horz" pos="4110"/>
        <p:guide orient="horz" pos="3589"/>
        <p:guide orient="horz" pos="278"/>
        <p:guide orient="horz" pos="3974"/>
        <p:guide pos="1555"/>
        <p:guide pos="184"/>
        <p:guide pos="5599"/>
        <p:guide pos="5501"/>
        <p:guide pos="4156"/>
        <p:guide orient="horz" pos="2296"/>
        <p:guide orient="horz" pos="3997"/>
        <p:guide orient="horz" pos="3226"/>
        <p:guide orient="horz" pos="1071"/>
        <p:guide orient="horz" pos="2931"/>
        <p:guide orient="horz" pos="4196"/>
        <p:guide orient="horz" pos="3702"/>
        <p:guide orient="horz" pos="3932"/>
        <p:guide orient="horz" pos="4320"/>
        <p:guide orient="horz" pos="4052"/>
        <p:guide pos="2122"/>
        <p:guide pos="5701"/>
        <p:guide pos="2493"/>
        <p:guide pos="4758"/>
        <p:guide pos="6054"/>
        <p:guide pos="920"/>
        <p:guide orient="horz" pos="572"/>
        <p:guide orient="horz" pos="1752"/>
        <p:guide orient="horz" pos="159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044"/>
    </p:cViewPr>
  </p:sorterViewPr>
  <p:notesViewPr>
    <p:cSldViewPr snapToGrid="0" snapToObjects="1" showGuides="1">
      <p:cViewPr varScale="1">
        <p:scale>
          <a:sx n="57" d="100"/>
          <a:sy n="57" d="100"/>
        </p:scale>
        <p:origin x="-2472" y="-7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511651"/>
          </a:xfrm>
          <a:prstGeom prst="rect">
            <a:avLst/>
          </a:prstGeom>
        </p:spPr>
        <p:txBody>
          <a:bodyPr vert="horz" lIns="94764" tIns="47383" rIns="94764" bIns="47383" rtlCol="0"/>
          <a:lstStyle>
            <a:lvl1pPr algn="l">
              <a:defRPr sz="1200"/>
            </a:lvl1pPr>
          </a:lstStyle>
          <a:p>
            <a:endParaRPr lang="en-US"/>
          </a:p>
        </p:txBody>
      </p:sp>
      <p:sp>
        <p:nvSpPr>
          <p:cNvPr id="3" name="Date Placeholder 2"/>
          <p:cNvSpPr>
            <a:spLocks noGrp="1"/>
          </p:cNvSpPr>
          <p:nvPr>
            <p:ph type="dt" sz="quarter" idx="1"/>
          </p:nvPr>
        </p:nvSpPr>
        <p:spPr>
          <a:xfrm>
            <a:off x="4023095" y="1"/>
            <a:ext cx="3077739" cy="511651"/>
          </a:xfrm>
          <a:prstGeom prst="rect">
            <a:avLst/>
          </a:prstGeom>
        </p:spPr>
        <p:txBody>
          <a:bodyPr vert="horz" lIns="94764" tIns="47383" rIns="94764" bIns="47383" rtlCol="0"/>
          <a:lstStyle>
            <a:lvl1pPr algn="r">
              <a:defRPr sz="1200"/>
            </a:lvl1pPr>
          </a:lstStyle>
          <a:p>
            <a:fld id="{01DF0144-5A9F-4560-9544-E43204DA467F}" type="datetimeFigureOut">
              <a:rPr lang="en-US" smtClean="0"/>
              <a:t>3/23/2016</a:t>
            </a:fld>
            <a:endParaRPr lang="en-US"/>
          </a:p>
        </p:txBody>
      </p:sp>
      <p:sp>
        <p:nvSpPr>
          <p:cNvPr id="4" name="Footer Placeholder 3"/>
          <p:cNvSpPr>
            <a:spLocks noGrp="1"/>
          </p:cNvSpPr>
          <p:nvPr>
            <p:ph type="ftr" sz="quarter" idx="2"/>
          </p:nvPr>
        </p:nvSpPr>
        <p:spPr>
          <a:xfrm>
            <a:off x="1" y="9719601"/>
            <a:ext cx="3077739" cy="511651"/>
          </a:xfrm>
          <a:prstGeom prst="rect">
            <a:avLst/>
          </a:prstGeom>
        </p:spPr>
        <p:txBody>
          <a:bodyPr vert="horz" lIns="94764" tIns="47383" rIns="94764" bIns="47383" rtlCol="0" anchor="b"/>
          <a:lstStyle>
            <a:lvl1pPr algn="l">
              <a:defRPr sz="1200"/>
            </a:lvl1pPr>
          </a:lstStyle>
          <a:p>
            <a:endParaRPr lang="en-US"/>
          </a:p>
        </p:txBody>
      </p:sp>
      <p:sp>
        <p:nvSpPr>
          <p:cNvPr id="5" name="Slide Number Placeholder 4"/>
          <p:cNvSpPr>
            <a:spLocks noGrp="1"/>
          </p:cNvSpPr>
          <p:nvPr>
            <p:ph type="sldNum" sz="quarter" idx="3"/>
          </p:nvPr>
        </p:nvSpPr>
        <p:spPr>
          <a:xfrm>
            <a:off x="4023095" y="9719601"/>
            <a:ext cx="3077739" cy="511651"/>
          </a:xfrm>
          <a:prstGeom prst="rect">
            <a:avLst/>
          </a:prstGeom>
        </p:spPr>
        <p:txBody>
          <a:bodyPr vert="horz" lIns="94764" tIns="47383" rIns="94764" bIns="47383" rtlCol="0" anchor="b"/>
          <a:lstStyle>
            <a:lvl1pPr algn="r">
              <a:defRPr sz="1200"/>
            </a:lvl1pPr>
          </a:lstStyle>
          <a:p>
            <a:fld id="{ED9F05CE-25CB-4BE7-AABA-E1310F99D3DD}" type="slidenum">
              <a:rPr lang="en-US" smtClean="0"/>
              <a:t>‹#›</a:t>
            </a:fld>
            <a:endParaRPr lang="en-US"/>
          </a:p>
        </p:txBody>
      </p:sp>
    </p:spTree>
    <p:extLst>
      <p:ext uri="{BB962C8B-B14F-4D97-AF65-F5344CB8AC3E}">
        <p14:creationId xmlns:p14="http://schemas.microsoft.com/office/powerpoint/2010/main" val="3504136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511651"/>
          </a:xfrm>
          <a:prstGeom prst="rect">
            <a:avLst/>
          </a:prstGeom>
        </p:spPr>
        <p:txBody>
          <a:bodyPr vert="horz" lIns="94764" tIns="47383" rIns="94764" bIns="47383" rtlCol="0"/>
          <a:lstStyle>
            <a:lvl1pPr algn="l">
              <a:defRPr sz="1200"/>
            </a:lvl1pPr>
          </a:lstStyle>
          <a:p>
            <a:endParaRPr lang="en-US"/>
          </a:p>
        </p:txBody>
      </p:sp>
      <p:sp>
        <p:nvSpPr>
          <p:cNvPr id="3" name="Date Placeholder 2"/>
          <p:cNvSpPr>
            <a:spLocks noGrp="1"/>
          </p:cNvSpPr>
          <p:nvPr>
            <p:ph type="dt" idx="1"/>
          </p:nvPr>
        </p:nvSpPr>
        <p:spPr>
          <a:xfrm>
            <a:off x="4023095" y="1"/>
            <a:ext cx="3077739" cy="511651"/>
          </a:xfrm>
          <a:prstGeom prst="rect">
            <a:avLst/>
          </a:prstGeom>
        </p:spPr>
        <p:txBody>
          <a:bodyPr vert="horz" lIns="94764" tIns="47383" rIns="94764" bIns="47383" rtlCol="0"/>
          <a:lstStyle>
            <a:lvl1pPr algn="r">
              <a:defRPr sz="1200"/>
            </a:lvl1pPr>
          </a:lstStyle>
          <a:p>
            <a:fld id="{2C6949D0-A891-461E-B94C-70BB503142AE}" type="datetimeFigureOut">
              <a:rPr lang="en-US" smtClean="0"/>
              <a:t>3/23/2016</a:t>
            </a:fld>
            <a:endParaRPr lang="en-US"/>
          </a:p>
        </p:txBody>
      </p:sp>
      <p:sp>
        <p:nvSpPr>
          <p:cNvPr id="4" name="Slide Image Placeholder 3"/>
          <p:cNvSpPr>
            <a:spLocks noGrp="1" noRot="1" noChangeAspect="1"/>
          </p:cNvSpPr>
          <p:nvPr>
            <p:ph type="sldImg" idx="2"/>
          </p:nvPr>
        </p:nvSpPr>
        <p:spPr>
          <a:xfrm>
            <a:off x="779463" y="766763"/>
            <a:ext cx="5543550" cy="3836987"/>
          </a:xfrm>
          <a:prstGeom prst="rect">
            <a:avLst/>
          </a:prstGeom>
          <a:noFill/>
          <a:ln w="12700">
            <a:solidFill>
              <a:prstClr val="black"/>
            </a:solidFill>
          </a:ln>
        </p:spPr>
        <p:txBody>
          <a:bodyPr vert="horz" lIns="94764" tIns="47383" rIns="94764" bIns="47383" rtlCol="0" anchor="ctr"/>
          <a:lstStyle/>
          <a:p>
            <a:endParaRPr lang="en-US"/>
          </a:p>
        </p:txBody>
      </p:sp>
      <p:sp>
        <p:nvSpPr>
          <p:cNvPr id="5" name="Notes Placeholder 4"/>
          <p:cNvSpPr>
            <a:spLocks noGrp="1"/>
          </p:cNvSpPr>
          <p:nvPr>
            <p:ph type="body" sz="quarter" idx="3"/>
          </p:nvPr>
        </p:nvSpPr>
        <p:spPr>
          <a:xfrm>
            <a:off x="710248" y="4860688"/>
            <a:ext cx="5681980" cy="4604861"/>
          </a:xfrm>
          <a:prstGeom prst="rect">
            <a:avLst/>
          </a:prstGeom>
        </p:spPr>
        <p:txBody>
          <a:bodyPr vert="horz" lIns="94764" tIns="47383" rIns="94764" bIns="473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719601"/>
            <a:ext cx="3077739" cy="511651"/>
          </a:xfrm>
          <a:prstGeom prst="rect">
            <a:avLst/>
          </a:prstGeom>
        </p:spPr>
        <p:txBody>
          <a:bodyPr vert="horz" lIns="94764" tIns="47383" rIns="94764" bIns="47383" rtlCol="0" anchor="b"/>
          <a:lstStyle>
            <a:lvl1pPr algn="l">
              <a:defRPr sz="1200"/>
            </a:lvl1pPr>
          </a:lstStyle>
          <a:p>
            <a:endParaRPr lang="en-US"/>
          </a:p>
        </p:txBody>
      </p:sp>
      <p:sp>
        <p:nvSpPr>
          <p:cNvPr id="7" name="Slide Number Placeholder 6"/>
          <p:cNvSpPr>
            <a:spLocks noGrp="1"/>
          </p:cNvSpPr>
          <p:nvPr>
            <p:ph type="sldNum" sz="quarter" idx="5"/>
          </p:nvPr>
        </p:nvSpPr>
        <p:spPr>
          <a:xfrm>
            <a:off x="4023095" y="9719601"/>
            <a:ext cx="3077739" cy="511651"/>
          </a:xfrm>
          <a:prstGeom prst="rect">
            <a:avLst/>
          </a:prstGeom>
        </p:spPr>
        <p:txBody>
          <a:bodyPr vert="horz" lIns="94764" tIns="47383" rIns="94764" bIns="47383" rtlCol="0" anchor="b"/>
          <a:lstStyle>
            <a:lvl1pPr algn="r">
              <a:defRPr sz="1200"/>
            </a:lvl1pPr>
          </a:lstStyle>
          <a:p>
            <a:fld id="{7ED52D87-CCCB-4897-8754-39643E4DFE54}" type="slidenum">
              <a:rPr lang="en-US" smtClean="0"/>
              <a:t>‹#›</a:t>
            </a:fld>
            <a:endParaRPr lang="en-US"/>
          </a:p>
        </p:txBody>
      </p:sp>
    </p:spTree>
    <p:extLst>
      <p:ext uri="{BB962C8B-B14F-4D97-AF65-F5344CB8AC3E}">
        <p14:creationId xmlns:p14="http://schemas.microsoft.com/office/powerpoint/2010/main" val="216314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[PLACEHOLDER TEXT]</a:t>
            </a:r>
            <a:endParaRPr lang="en-US"/>
          </a:p>
        </p:txBody>
      </p:sp>
      <p:sp>
        <p:nvSpPr>
          <p:cNvPr id="4" name="Slide Number Placeholder 3"/>
          <p:cNvSpPr>
            <a:spLocks noGrp="1"/>
          </p:cNvSpPr>
          <p:nvPr>
            <p:ph type="sldNum" sz="quarter" idx="10"/>
          </p:nvPr>
        </p:nvSpPr>
        <p:spPr/>
        <p:txBody>
          <a:bodyPr/>
          <a:lstStyle/>
          <a:p>
            <a:fld id="{7ED52D87-CCCB-4897-8754-39643E4DFE54}" type="slidenum">
              <a:rPr lang="en-US" smtClean="0"/>
              <a:t>0</a:t>
            </a:fld>
            <a:endParaRPr lang="en-US"/>
          </a:p>
        </p:txBody>
      </p:sp>
    </p:spTree>
    <p:extLst>
      <p:ext uri="{BB962C8B-B14F-4D97-AF65-F5344CB8AC3E}">
        <p14:creationId xmlns:p14="http://schemas.microsoft.com/office/powerpoint/2010/main" val="316909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[PLACEHOLDER TEXT]</a:t>
            </a:r>
            <a:endParaRPr lang="en-US"/>
          </a:p>
        </p:txBody>
      </p:sp>
      <p:sp>
        <p:nvSpPr>
          <p:cNvPr id="4" name="Slide Number Placeholder 3"/>
          <p:cNvSpPr>
            <a:spLocks noGrp="1"/>
          </p:cNvSpPr>
          <p:nvPr>
            <p:ph type="sldNum" sz="quarter" idx="10"/>
          </p:nvPr>
        </p:nvSpPr>
        <p:spPr/>
        <p:txBody>
          <a:bodyPr/>
          <a:lstStyle/>
          <a:p>
            <a:fld id="{7ED52D87-CCCB-4897-8754-39643E4DFE54}" type="slidenum">
              <a:rPr lang="en-US" smtClean="0"/>
              <a:t>9</a:t>
            </a:fld>
            <a:endParaRPr lang="en-US"/>
          </a:p>
        </p:txBody>
      </p:sp>
    </p:spTree>
    <p:extLst>
      <p:ext uri="{BB962C8B-B14F-4D97-AF65-F5344CB8AC3E}">
        <p14:creationId xmlns:p14="http://schemas.microsoft.com/office/powerpoint/2010/main" val="1236424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[PLACEHOLDER TEXT]</a:t>
            </a:r>
            <a:endParaRPr lang="en-US"/>
          </a:p>
        </p:txBody>
      </p:sp>
      <p:sp>
        <p:nvSpPr>
          <p:cNvPr id="4" name="Slide Number Placeholder 3"/>
          <p:cNvSpPr>
            <a:spLocks noGrp="1"/>
          </p:cNvSpPr>
          <p:nvPr>
            <p:ph type="sldNum" sz="quarter" idx="10"/>
          </p:nvPr>
        </p:nvSpPr>
        <p:spPr/>
        <p:txBody>
          <a:bodyPr/>
          <a:lstStyle/>
          <a:p>
            <a:fld id="{7ED52D87-CCCB-4897-8754-39643E4DFE54}" type="slidenum">
              <a:rPr lang="en-US" smtClean="0"/>
              <a:t>10</a:t>
            </a:fld>
            <a:endParaRPr lang="en-US"/>
          </a:p>
        </p:txBody>
      </p:sp>
    </p:spTree>
    <p:extLst>
      <p:ext uri="{BB962C8B-B14F-4D97-AF65-F5344CB8AC3E}">
        <p14:creationId xmlns:p14="http://schemas.microsoft.com/office/powerpoint/2010/main" val="333959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[PLACEHOLDER TEXT]</a:t>
            </a:r>
            <a:endParaRPr lang="en-US"/>
          </a:p>
        </p:txBody>
      </p:sp>
      <p:sp>
        <p:nvSpPr>
          <p:cNvPr id="4" name="Slide Number Placeholder 3"/>
          <p:cNvSpPr>
            <a:spLocks noGrp="1"/>
          </p:cNvSpPr>
          <p:nvPr>
            <p:ph type="sldNum" sz="quarter" idx="10"/>
          </p:nvPr>
        </p:nvSpPr>
        <p:spPr/>
        <p:txBody>
          <a:bodyPr/>
          <a:lstStyle/>
          <a:p>
            <a:fld id="{7ED52D87-CCCB-4897-8754-39643E4DFE54}" type="slidenum">
              <a:rPr lang="en-US" smtClean="0"/>
              <a:t>11</a:t>
            </a:fld>
            <a:endParaRPr lang="en-US"/>
          </a:p>
        </p:txBody>
      </p:sp>
    </p:spTree>
    <p:extLst>
      <p:ext uri="{BB962C8B-B14F-4D97-AF65-F5344CB8AC3E}">
        <p14:creationId xmlns:p14="http://schemas.microsoft.com/office/powerpoint/2010/main" val="1204626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[PLACEHOLDER TEXT]</a:t>
            </a:r>
            <a:endParaRPr lang="en-US"/>
          </a:p>
        </p:txBody>
      </p:sp>
      <p:sp>
        <p:nvSpPr>
          <p:cNvPr id="4" name="Slide Number Placeholder 3"/>
          <p:cNvSpPr>
            <a:spLocks noGrp="1"/>
          </p:cNvSpPr>
          <p:nvPr>
            <p:ph type="sldNum" sz="quarter" idx="10"/>
          </p:nvPr>
        </p:nvSpPr>
        <p:spPr/>
        <p:txBody>
          <a:bodyPr/>
          <a:lstStyle/>
          <a:p>
            <a:fld id="{7ED52D87-CCCB-4897-8754-39643E4DFE54}" type="slidenum">
              <a:rPr lang="en-US" smtClean="0"/>
              <a:t>12</a:t>
            </a:fld>
            <a:endParaRPr lang="en-US"/>
          </a:p>
        </p:txBody>
      </p:sp>
    </p:spTree>
    <p:extLst>
      <p:ext uri="{BB962C8B-B14F-4D97-AF65-F5344CB8AC3E}">
        <p14:creationId xmlns:p14="http://schemas.microsoft.com/office/powerpoint/2010/main" val="1673416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[PLACEHOLDER TEXT]</a:t>
            </a:r>
            <a:endParaRPr lang="en-US"/>
          </a:p>
        </p:txBody>
      </p:sp>
      <p:sp>
        <p:nvSpPr>
          <p:cNvPr id="4" name="Slide Number Placeholder 3"/>
          <p:cNvSpPr>
            <a:spLocks noGrp="1"/>
          </p:cNvSpPr>
          <p:nvPr>
            <p:ph type="sldNum" sz="quarter" idx="10"/>
          </p:nvPr>
        </p:nvSpPr>
        <p:spPr/>
        <p:txBody>
          <a:bodyPr/>
          <a:lstStyle/>
          <a:p>
            <a:fld id="{7ED52D87-CCCB-4897-8754-39643E4DFE54}" type="slidenum">
              <a:rPr lang="en-US" smtClean="0"/>
              <a:t>14</a:t>
            </a:fld>
            <a:endParaRPr lang="en-US"/>
          </a:p>
        </p:txBody>
      </p:sp>
    </p:spTree>
    <p:extLst>
      <p:ext uri="{BB962C8B-B14F-4D97-AF65-F5344CB8AC3E}">
        <p14:creationId xmlns:p14="http://schemas.microsoft.com/office/powerpoint/2010/main" val="1316307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[PLACEHOLDER TEXT]</a:t>
            </a:r>
            <a:endParaRPr lang="en-US"/>
          </a:p>
        </p:txBody>
      </p:sp>
      <p:sp>
        <p:nvSpPr>
          <p:cNvPr id="4" name="Slide Number Placeholder 3"/>
          <p:cNvSpPr>
            <a:spLocks noGrp="1"/>
          </p:cNvSpPr>
          <p:nvPr>
            <p:ph type="sldNum" sz="quarter" idx="10"/>
          </p:nvPr>
        </p:nvSpPr>
        <p:spPr/>
        <p:txBody>
          <a:bodyPr/>
          <a:lstStyle/>
          <a:p>
            <a:fld id="{7ED52D87-CCCB-4897-8754-39643E4DFE54}" type="slidenum">
              <a:rPr lang="en-US" smtClean="0"/>
              <a:t>15</a:t>
            </a:fld>
            <a:endParaRPr lang="en-US"/>
          </a:p>
        </p:txBody>
      </p:sp>
    </p:spTree>
    <p:extLst>
      <p:ext uri="{BB962C8B-B14F-4D97-AF65-F5344CB8AC3E}">
        <p14:creationId xmlns:p14="http://schemas.microsoft.com/office/powerpoint/2010/main" val="1026377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[PLACEHOLDER TEXT]</a:t>
            </a:r>
            <a:endParaRPr lang="en-US"/>
          </a:p>
        </p:txBody>
      </p:sp>
      <p:sp>
        <p:nvSpPr>
          <p:cNvPr id="4" name="Slide Number Placeholder 3"/>
          <p:cNvSpPr>
            <a:spLocks noGrp="1"/>
          </p:cNvSpPr>
          <p:nvPr>
            <p:ph type="sldNum" sz="quarter" idx="10"/>
          </p:nvPr>
        </p:nvSpPr>
        <p:spPr/>
        <p:txBody>
          <a:bodyPr/>
          <a:lstStyle/>
          <a:p>
            <a:fld id="{7ED52D87-CCCB-4897-8754-39643E4DFE54}" type="slidenum">
              <a:rPr lang="en-US" smtClean="0"/>
              <a:t>17</a:t>
            </a:fld>
            <a:endParaRPr lang="en-US"/>
          </a:p>
        </p:txBody>
      </p:sp>
    </p:spTree>
    <p:extLst>
      <p:ext uri="{BB962C8B-B14F-4D97-AF65-F5344CB8AC3E}">
        <p14:creationId xmlns:p14="http://schemas.microsoft.com/office/powerpoint/2010/main" val="4106946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[PLACEHOLDER TEXT]</a:t>
            </a:r>
            <a:endParaRPr lang="en-US"/>
          </a:p>
        </p:txBody>
      </p:sp>
      <p:sp>
        <p:nvSpPr>
          <p:cNvPr id="4" name="Slide Number Placeholder 3"/>
          <p:cNvSpPr>
            <a:spLocks noGrp="1"/>
          </p:cNvSpPr>
          <p:nvPr>
            <p:ph type="sldNum" sz="quarter" idx="10"/>
          </p:nvPr>
        </p:nvSpPr>
        <p:spPr/>
        <p:txBody>
          <a:bodyPr/>
          <a:lstStyle/>
          <a:p>
            <a:fld id="{7ED52D87-CCCB-4897-8754-39643E4DFE54}" type="slidenum">
              <a:rPr lang="en-US" smtClean="0"/>
              <a:t>18</a:t>
            </a:fld>
            <a:endParaRPr lang="en-US"/>
          </a:p>
        </p:txBody>
      </p:sp>
    </p:spTree>
    <p:extLst>
      <p:ext uri="{BB962C8B-B14F-4D97-AF65-F5344CB8AC3E}">
        <p14:creationId xmlns:p14="http://schemas.microsoft.com/office/powerpoint/2010/main" val="2445284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[PLACEHOLDER TEXT]</a:t>
            </a:r>
            <a:endParaRPr lang="en-US"/>
          </a:p>
        </p:txBody>
      </p:sp>
      <p:sp>
        <p:nvSpPr>
          <p:cNvPr id="4" name="Slide Number Placeholder 3"/>
          <p:cNvSpPr>
            <a:spLocks noGrp="1"/>
          </p:cNvSpPr>
          <p:nvPr>
            <p:ph type="sldNum" sz="quarter" idx="10"/>
          </p:nvPr>
        </p:nvSpPr>
        <p:spPr/>
        <p:txBody>
          <a:bodyPr/>
          <a:lstStyle/>
          <a:p>
            <a:fld id="{7ED52D87-CCCB-4897-8754-39643E4DFE54}" type="slidenum">
              <a:rPr lang="en-US" smtClean="0"/>
              <a:t>19</a:t>
            </a:fld>
            <a:endParaRPr lang="en-US"/>
          </a:p>
        </p:txBody>
      </p:sp>
    </p:spTree>
    <p:extLst>
      <p:ext uri="{BB962C8B-B14F-4D97-AF65-F5344CB8AC3E}">
        <p14:creationId xmlns:p14="http://schemas.microsoft.com/office/powerpoint/2010/main" val="3807975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[PLACEHOLDER TEXT]</a:t>
            </a:r>
            <a:endParaRPr lang="en-US"/>
          </a:p>
        </p:txBody>
      </p:sp>
      <p:sp>
        <p:nvSpPr>
          <p:cNvPr id="4" name="Slide Number Placeholder 3"/>
          <p:cNvSpPr>
            <a:spLocks noGrp="1"/>
          </p:cNvSpPr>
          <p:nvPr>
            <p:ph type="sldNum" sz="quarter" idx="10"/>
          </p:nvPr>
        </p:nvSpPr>
        <p:spPr/>
        <p:txBody>
          <a:bodyPr/>
          <a:lstStyle/>
          <a:p>
            <a:fld id="{7ED52D87-CCCB-4897-8754-39643E4DFE54}" type="slidenum">
              <a:rPr lang="en-US" smtClean="0"/>
              <a:t>21</a:t>
            </a:fld>
            <a:endParaRPr lang="en-US"/>
          </a:p>
        </p:txBody>
      </p:sp>
    </p:spTree>
    <p:extLst>
      <p:ext uri="{BB962C8B-B14F-4D97-AF65-F5344CB8AC3E}">
        <p14:creationId xmlns:p14="http://schemas.microsoft.com/office/powerpoint/2010/main" val="2877789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[PLACEHOLDER TEXT]</a:t>
            </a:r>
            <a:endParaRPr lang="en-US"/>
          </a:p>
        </p:txBody>
      </p:sp>
      <p:sp>
        <p:nvSpPr>
          <p:cNvPr id="4" name="Slide Number Placeholder 3"/>
          <p:cNvSpPr>
            <a:spLocks noGrp="1"/>
          </p:cNvSpPr>
          <p:nvPr>
            <p:ph type="sldNum" sz="quarter" idx="10"/>
          </p:nvPr>
        </p:nvSpPr>
        <p:spPr/>
        <p:txBody>
          <a:bodyPr/>
          <a:lstStyle/>
          <a:p>
            <a:fld id="{7ED52D87-CCCB-4897-8754-39643E4DFE54}" type="slidenum">
              <a:rPr lang="en-US" smtClean="0"/>
              <a:t>1</a:t>
            </a:fld>
            <a:endParaRPr lang="en-US"/>
          </a:p>
        </p:txBody>
      </p:sp>
    </p:spTree>
    <p:extLst>
      <p:ext uri="{BB962C8B-B14F-4D97-AF65-F5344CB8AC3E}">
        <p14:creationId xmlns:p14="http://schemas.microsoft.com/office/powerpoint/2010/main" val="2030532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[PLACEHOLDER TEXT]</a:t>
            </a:r>
            <a:endParaRPr lang="en-US"/>
          </a:p>
        </p:txBody>
      </p:sp>
      <p:sp>
        <p:nvSpPr>
          <p:cNvPr id="4" name="Slide Number Placeholder 3"/>
          <p:cNvSpPr>
            <a:spLocks noGrp="1"/>
          </p:cNvSpPr>
          <p:nvPr>
            <p:ph type="sldNum" sz="quarter" idx="10"/>
          </p:nvPr>
        </p:nvSpPr>
        <p:spPr/>
        <p:txBody>
          <a:bodyPr/>
          <a:lstStyle/>
          <a:p>
            <a:fld id="{7ED52D87-CCCB-4897-8754-39643E4DFE54}" type="slidenum">
              <a:rPr lang="en-US" smtClean="0"/>
              <a:t>22</a:t>
            </a:fld>
            <a:endParaRPr lang="en-US"/>
          </a:p>
        </p:txBody>
      </p:sp>
    </p:spTree>
    <p:extLst>
      <p:ext uri="{BB962C8B-B14F-4D97-AF65-F5344CB8AC3E}">
        <p14:creationId xmlns:p14="http://schemas.microsoft.com/office/powerpoint/2010/main" val="3350605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[PLACEHOLDER TEXT]</a:t>
            </a:r>
            <a:endParaRPr lang="en-US"/>
          </a:p>
        </p:txBody>
      </p:sp>
      <p:sp>
        <p:nvSpPr>
          <p:cNvPr id="4" name="Slide Number Placeholder 3"/>
          <p:cNvSpPr>
            <a:spLocks noGrp="1"/>
          </p:cNvSpPr>
          <p:nvPr>
            <p:ph type="sldNum" sz="quarter" idx="10"/>
          </p:nvPr>
        </p:nvSpPr>
        <p:spPr/>
        <p:txBody>
          <a:bodyPr/>
          <a:lstStyle/>
          <a:p>
            <a:fld id="{7ED52D87-CCCB-4897-8754-39643E4DFE54}" type="slidenum">
              <a:rPr lang="en-US" smtClean="0"/>
              <a:t>23</a:t>
            </a:fld>
            <a:endParaRPr lang="en-US"/>
          </a:p>
        </p:txBody>
      </p:sp>
    </p:spTree>
    <p:extLst>
      <p:ext uri="{BB962C8B-B14F-4D97-AF65-F5344CB8AC3E}">
        <p14:creationId xmlns:p14="http://schemas.microsoft.com/office/powerpoint/2010/main" val="2720572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[PLACEHOLDER TEXT]</a:t>
            </a:r>
            <a:endParaRPr lang="en-US"/>
          </a:p>
        </p:txBody>
      </p:sp>
      <p:sp>
        <p:nvSpPr>
          <p:cNvPr id="4" name="Slide Number Placeholder 3"/>
          <p:cNvSpPr>
            <a:spLocks noGrp="1"/>
          </p:cNvSpPr>
          <p:nvPr>
            <p:ph type="sldNum" sz="quarter" idx="10"/>
          </p:nvPr>
        </p:nvSpPr>
        <p:spPr/>
        <p:txBody>
          <a:bodyPr/>
          <a:lstStyle/>
          <a:p>
            <a:fld id="{7ED52D87-CCCB-4897-8754-39643E4DFE54}" type="slidenum">
              <a:rPr lang="en-US" smtClean="0"/>
              <a:t>24</a:t>
            </a:fld>
            <a:endParaRPr lang="en-US"/>
          </a:p>
        </p:txBody>
      </p:sp>
    </p:spTree>
    <p:extLst>
      <p:ext uri="{BB962C8B-B14F-4D97-AF65-F5344CB8AC3E}">
        <p14:creationId xmlns:p14="http://schemas.microsoft.com/office/powerpoint/2010/main" val="3027582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[PLACEHOLDER TEXT]</a:t>
            </a:r>
            <a:endParaRPr lang="en-US"/>
          </a:p>
        </p:txBody>
      </p:sp>
      <p:sp>
        <p:nvSpPr>
          <p:cNvPr id="4" name="Slide Number Placeholder 3"/>
          <p:cNvSpPr>
            <a:spLocks noGrp="1"/>
          </p:cNvSpPr>
          <p:nvPr>
            <p:ph type="sldNum" sz="quarter" idx="10"/>
          </p:nvPr>
        </p:nvSpPr>
        <p:spPr/>
        <p:txBody>
          <a:bodyPr/>
          <a:lstStyle/>
          <a:p>
            <a:fld id="{7ED52D87-CCCB-4897-8754-39643E4DFE54}" type="slidenum">
              <a:rPr lang="en-US" smtClean="0"/>
              <a:t>25</a:t>
            </a:fld>
            <a:endParaRPr lang="en-US"/>
          </a:p>
        </p:txBody>
      </p:sp>
    </p:spTree>
    <p:extLst>
      <p:ext uri="{BB962C8B-B14F-4D97-AF65-F5344CB8AC3E}">
        <p14:creationId xmlns:p14="http://schemas.microsoft.com/office/powerpoint/2010/main" val="1540165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[PLACEHOLDER TEXT]</a:t>
            </a:r>
            <a:endParaRPr lang="en-US"/>
          </a:p>
        </p:txBody>
      </p:sp>
      <p:sp>
        <p:nvSpPr>
          <p:cNvPr id="4" name="Slide Number Placeholder 3"/>
          <p:cNvSpPr>
            <a:spLocks noGrp="1"/>
          </p:cNvSpPr>
          <p:nvPr>
            <p:ph type="sldNum" sz="quarter" idx="10"/>
          </p:nvPr>
        </p:nvSpPr>
        <p:spPr/>
        <p:txBody>
          <a:bodyPr/>
          <a:lstStyle/>
          <a:p>
            <a:fld id="{7ED52D87-CCCB-4897-8754-39643E4DFE54}" type="slidenum">
              <a:rPr lang="en-US" smtClean="0"/>
              <a:t>26</a:t>
            </a:fld>
            <a:endParaRPr lang="en-US"/>
          </a:p>
        </p:txBody>
      </p:sp>
    </p:spTree>
    <p:extLst>
      <p:ext uri="{BB962C8B-B14F-4D97-AF65-F5344CB8AC3E}">
        <p14:creationId xmlns:p14="http://schemas.microsoft.com/office/powerpoint/2010/main" val="2207892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[PLACEHOLDER TEXT]</a:t>
            </a:r>
            <a:endParaRPr lang="en-US"/>
          </a:p>
        </p:txBody>
      </p:sp>
      <p:sp>
        <p:nvSpPr>
          <p:cNvPr id="4" name="Slide Number Placeholder 3"/>
          <p:cNvSpPr>
            <a:spLocks noGrp="1"/>
          </p:cNvSpPr>
          <p:nvPr>
            <p:ph type="sldNum" sz="quarter" idx="10"/>
          </p:nvPr>
        </p:nvSpPr>
        <p:spPr/>
        <p:txBody>
          <a:bodyPr/>
          <a:lstStyle/>
          <a:p>
            <a:fld id="{7ED52D87-CCCB-4897-8754-39643E4DFE54}" type="slidenum">
              <a:rPr lang="en-US" smtClean="0"/>
              <a:t>27</a:t>
            </a:fld>
            <a:endParaRPr lang="en-US"/>
          </a:p>
        </p:txBody>
      </p:sp>
    </p:spTree>
    <p:extLst>
      <p:ext uri="{BB962C8B-B14F-4D97-AF65-F5344CB8AC3E}">
        <p14:creationId xmlns:p14="http://schemas.microsoft.com/office/powerpoint/2010/main" val="3275289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[PLACEHOLDER TEXT]</a:t>
            </a:r>
            <a:endParaRPr lang="en-US"/>
          </a:p>
        </p:txBody>
      </p:sp>
      <p:sp>
        <p:nvSpPr>
          <p:cNvPr id="4" name="Slide Number Placeholder 3"/>
          <p:cNvSpPr>
            <a:spLocks noGrp="1"/>
          </p:cNvSpPr>
          <p:nvPr>
            <p:ph type="sldNum" sz="quarter" idx="10"/>
          </p:nvPr>
        </p:nvSpPr>
        <p:spPr/>
        <p:txBody>
          <a:bodyPr/>
          <a:lstStyle/>
          <a:p>
            <a:fld id="{7ED52D87-CCCB-4897-8754-39643E4DFE54}" type="slidenum">
              <a:rPr lang="en-US" smtClean="0"/>
              <a:t>28</a:t>
            </a:fld>
            <a:endParaRPr lang="en-US"/>
          </a:p>
        </p:txBody>
      </p:sp>
    </p:spTree>
    <p:extLst>
      <p:ext uri="{BB962C8B-B14F-4D97-AF65-F5344CB8AC3E}">
        <p14:creationId xmlns:p14="http://schemas.microsoft.com/office/powerpoint/2010/main" val="2932126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[PLACEHOLDER TEXT]</a:t>
            </a:r>
            <a:endParaRPr lang="en-US"/>
          </a:p>
        </p:txBody>
      </p:sp>
      <p:sp>
        <p:nvSpPr>
          <p:cNvPr id="4" name="Slide Number Placeholder 3"/>
          <p:cNvSpPr>
            <a:spLocks noGrp="1"/>
          </p:cNvSpPr>
          <p:nvPr>
            <p:ph type="sldNum" sz="quarter" idx="10"/>
          </p:nvPr>
        </p:nvSpPr>
        <p:spPr/>
        <p:txBody>
          <a:bodyPr/>
          <a:lstStyle/>
          <a:p>
            <a:fld id="{7ED52D87-CCCB-4897-8754-39643E4DFE54}" type="slidenum">
              <a:rPr lang="en-US" smtClean="0"/>
              <a:t>29</a:t>
            </a:fld>
            <a:endParaRPr lang="en-US"/>
          </a:p>
        </p:txBody>
      </p:sp>
    </p:spTree>
    <p:extLst>
      <p:ext uri="{BB962C8B-B14F-4D97-AF65-F5344CB8AC3E}">
        <p14:creationId xmlns:p14="http://schemas.microsoft.com/office/powerpoint/2010/main" val="1183761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[PLACEHOLDER TEXT]</a:t>
            </a:r>
            <a:endParaRPr lang="en-US"/>
          </a:p>
        </p:txBody>
      </p:sp>
      <p:sp>
        <p:nvSpPr>
          <p:cNvPr id="4" name="Slide Number Placeholder 3"/>
          <p:cNvSpPr>
            <a:spLocks noGrp="1"/>
          </p:cNvSpPr>
          <p:nvPr>
            <p:ph type="sldNum" sz="quarter" idx="10"/>
          </p:nvPr>
        </p:nvSpPr>
        <p:spPr/>
        <p:txBody>
          <a:bodyPr/>
          <a:lstStyle/>
          <a:p>
            <a:fld id="{7ED52D87-CCCB-4897-8754-39643E4DFE54}" type="slidenum">
              <a:rPr lang="en-US" smtClean="0"/>
              <a:t>30</a:t>
            </a:fld>
            <a:endParaRPr lang="en-US"/>
          </a:p>
        </p:txBody>
      </p:sp>
    </p:spTree>
    <p:extLst>
      <p:ext uri="{BB962C8B-B14F-4D97-AF65-F5344CB8AC3E}">
        <p14:creationId xmlns:p14="http://schemas.microsoft.com/office/powerpoint/2010/main" val="2123775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[PLACEHOLDER TEXT]</a:t>
            </a:r>
            <a:endParaRPr lang="en-US"/>
          </a:p>
        </p:txBody>
      </p:sp>
      <p:sp>
        <p:nvSpPr>
          <p:cNvPr id="4" name="Slide Number Placeholder 3"/>
          <p:cNvSpPr>
            <a:spLocks noGrp="1"/>
          </p:cNvSpPr>
          <p:nvPr>
            <p:ph type="sldNum" sz="quarter" idx="10"/>
          </p:nvPr>
        </p:nvSpPr>
        <p:spPr/>
        <p:txBody>
          <a:bodyPr/>
          <a:lstStyle/>
          <a:p>
            <a:fld id="{7ED52D87-CCCB-4897-8754-39643E4DFE54}" type="slidenum">
              <a:rPr lang="en-US" smtClean="0"/>
              <a:t>31</a:t>
            </a:fld>
            <a:endParaRPr lang="en-US"/>
          </a:p>
        </p:txBody>
      </p:sp>
    </p:spTree>
    <p:extLst>
      <p:ext uri="{BB962C8B-B14F-4D97-AF65-F5344CB8AC3E}">
        <p14:creationId xmlns:p14="http://schemas.microsoft.com/office/powerpoint/2010/main" val="1455118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[PLACEHOLDER TEXT]</a:t>
            </a:r>
            <a:endParaRPr lang="en-US"/>
          </a:p>
        </p:txBody>
      </p:sp>
      <p:sp>
        <p:nvSpPr>
          <p:cNvPr id="4" name="Slide Number Placeholder 3"/>
          <p:cNvSpPr>
            <a:spLocks noGrp="1"/>
          </p:cNvSpPr>
          <p:nvPr>
            <p:ph type="sldNum" sz="quarter" idx="10"/>
          </p:nvPr>
        </p:nvSpPr>
        <p:spPr/>
        <p:txBody>
          <a:bodyPr/>
          <a:lstStyle/>
          <a:p>
            <a:fld id="{7ED52D87-CCCB-4897-8754-39643E4DFE54}" type="slidenum">
              <a:rPr lang="en-US" smtClean="0"/>
              <a:t>2</a:t>
            </a:fld>
            <a:endParaRPr lang="en-US"/>
          </a:p>
        </p:txBody>
      </p:sp>
    </p:spTree>
    <p:extLst>
      <p:ext uri="{BB962C8B-B14F-4D97-AF65-F5344CB8AC3E}">
        <p14:creationId xmlns:p14="http://schemas.microsoft.com/office/powerpoint/2010/main" val="20305327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[PLACEHOLDER TEXT]</a:t>
            </a:r>
            <a:endParaRPr lang="en-US"/>
          </a:p>
        </p:txBody>
      </p:sp>
      <p:sp>
        <p:nvSpPr>
          <p:cNvPr id="4" name="Slide Number Placeholder 3"/>
          <p:cNvSpPr>
            <a:spLocks noGrp="1"/>
          </p:cNvSpPr>
          <p:nvPr>
            <p:ph type="sldNum" sz="quarter" idx="10"/>
          </p:nvPr>
        </p:nvSpPr>
        <p:spPr/>
        <p:txBody>
          <a:bodyPr/>
          <a:lstStyle/>
          <a:p>
            <a:fld id="{7ED52D87-CCCB-4897-8754-39643E4DFE54}" type="slidenum">
              <a:rPr lang="en-US" smtClean="0"/>
              <a:t>32</a:t>
            </a:fld>
            <a:endParaRPr lang="en-US"/>
          </a:p>
        </p:txBody>
      </p:sp>
    </p:spTree>
    <p:extLst>
      <p:ext uri="{BB962C8B-B14F-4D97-AF65-F5344CB8AC3E}">
        <p14:creationId xmlns:p14="http://schemas.microsoft.com/office/powerpoint/2010/main" val="4072354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[PLACEHOLDER TEXT]</a:t>
            </a:r>
            <a:endParaRPr lang="en-US"/>
          </a:p>
        </p:txBody>
      </p:sp>
      <p:sp>
        <p:nvSpPr>
          <p:cNvPr id="4" name="Slide Number Placeholder 3"/>
          <p:cNvSpPr>
            <a:spLocks noGrp="1"/>
          </p:cNvSpPr>
          <p:nvPr>
            <p:ph type="sldNum" sz="quarter" idx="10"/>
          </p:nvPr>
        </p:nvSpPr>
        <p:spPr/>
        <p:txBody>
          <a:bodyPr/>
          <a:lstStyle/>
          <a:p>
            <a:fld id="{7ED52D87-CCCB-4897-8754-39643E4DFE54}" type="slidenum">
              <a:rPr lang="en-US" smtClean="0"/>
              <a:t>33</a:t>
            </a:fld>
            <a:endParaRPr lang="en-US"/>
          </a:p>
        </p:txBody>
      </p:sp>
    </p:spTree>
    <p:extLst>
      <p:ext uri="{BB962C8B-B14F-4D97-AF65-F5344CB8AC3E}">
        <p14:creationId xmlns:p14="http://schemas.microsoft.com/office/powerpoint/2010/main" val="2552226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[PLACEHOLDER TEXT]</a:t>
            </a:r>
            <a:endParaRPr lang="en-US"/>
          </a:p>
        </p:txBody>
      </p:sp>
      <p:sp>
        <p:nvSpPr>
          <p:cNvPr id="4" name="Slide Number Placeholder 3"/>
          <p:cNvSpPr>
            <a:spLocks noGrp="1"/>
          </p:cNvSpPr>
          <p:nvPr>
            <p:ph type="sldNum" sz="quarter" idx="10"/>
          </p:nvPr>
        </p:nvSpPr>
        <p:spPr/>
        <p:txBody>
          <a:bodyPr/>
          <a:lstStyle/>
          <a:p>
            <a:fld id="{7ED52D87-CCCB-4897-8754-39643E4DFE54}" type="slidenum">
              <a:rPr lang="en-US" smtClean="0"/>
              <a:t>34</a:t>
            </a:fld>
            <a:endParaRPr lang="en-US"/>
          </a:p>
        </p:txBody>
      </p:sp>
    </p:spTree>
    <p:extLst>
      <p:ext uri="{BB962C8B-B14F-4D97-AF65-F5344CB8AC3E}">
        <p14:creationId xmlns:p14="http://schemas.microsoft.com/office/powerpoint/2010/main" val="360446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[PLACEHOLDER TEXT]</a:t>
            </a:r>
            <a:endParaRPr lang="en-US"/>
          </a:p>
        </p:txBody>
      </p:sp>
      <p:sp>
        <p:nvSpPr>
          <p:cNvPr id="4" name="Slide Number Placeholder 3"/>
          <p:cNvSpPr>
            <a:spLocks noGrp="1"/>
          </p:cNvSpPr>
          <p:nvPr>
            <p:ph type="sldNum" sz="quarter" idx="10"/>
          </p:nvPr>
        </p:nvSpPr>
        <p:spPr/>
        <p:txBody>
          <a:bodyPr/>
          <a:lstStyle/>
          <a:p>
            <a:fld id="{7ED52D87-CCCB-4897-8754-39643E4DFE54}" type="slidenum">
              <a:rPr lang="en-US" smtClean="0"/>
              <a:t>35</a:t>
            </a:fld>
            <a:endParaRPr lang="en-US"/>
          </a:p>
        </p:txBody>
      </p:sp>
    </p:spTree>
    <p:extLst>
      <p:ext uri="{BB962C8B-B14F-4D97-AF65-F5344CB8AC3E}">
        <p14:creationId xmlns:p14="http://schemas.microsoft.com/office/powerpoint/2010/main" val="20305327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[PLACEHOLDER TEXT]</a:t>
            </a:r>
            <a:endParaRPr lang="en-US"/>
          </a:p>
        </p:txBody>
      </p:sp>
      <p:sp>
        <p:nvSpPr>
          <p:cNvPr id="4" name="Slide Number Placeholder 3"/>
          <p:cNvSpPr>
            <a:spLocks noGrp="1"/>
          </p:cNvSpPr>
          <p:nvPr>
            <p:ph type="sldNum" sz="quarter" idx="10"/>
          </p:nvPr>
        </p:nvSpPr>
        <p:spPr/>
        <p:txBody>
          <a:bodyPr/>
          <a:lstStyle/>
          <a:p>
            <a:fld id="{7ED52D87-CCCB-4897-8754-39643E4DFE54}" type="slidenum">
              <a:rPr lang="en-US" smtClean="0"/>
              <a:t>36</a:t>
            </a:fld>
            <a:endParaRPr lang="en-US"/>
          </a:p>
        </p:txBody>
      </p:sp>
    </p:spTree>
    <p:extLst>
      <p:ext uri="{BB962C8B-B14F-4D97-AF65-F5344CB8AC3E}">
        <p14:creationId xmlns:p14="http://schemas.microsoft.com/office/powerpoint/2010/main" val="1391914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[PLACEHOLDER TEXT]</a:t>
            </a:r>
            <a:endParaRPr lang="en-US"/>
          </a:p>
        </p:txBody>
      </p:sp>
      <p:sp>
        <p:nvSpPr>
          <p:cNvPr id="4" name="Slide Number Placeholder 3"/>
          <p:cNvSpPr>
            <a:spLocks noGrp="1"/>
          </p:cNvSpPr>
          <p:nvPr>
            <p:ph type="sldNum" sz="quarter" idx="10"/>
          </p:nvPr>
        </p:nvSpPr>
        <p:spPr/>
        <p:txBody>
          <a:bodyPr/>
          <a:lstStyle/>
          <a:p>
            <a:fld id="{7ED52D87-CCCB-4897-8754-39643E4DFE54}" type="slidenum">
              <a:rPr lang="en-US" smtClean="0"/>
              <a:t>37</a:t>
            </a:fld>
            <a:endParaRPr lang="en-US"/>
          </a:p>
        </p:txBody>
      </p:sp>
    </p:spTree>
    <p:extLst>
      <p:ext uri="{BB962C8B-B14F-4D97-AF65-F5344CB8AC3E}">
        <p14:creationId xmlns:p14="http://schemas.microsoft.com/office/powerpoint/2010/main" val="20305327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[PLACEHOLDER TEXT]</a:t>
            </a:r>
            <a:endParaRPr lang="en-US"/>
          </a:p>
        </p:txBody>
      </p:sp>
      <p:sp>
        <p:nvSpPr>
          <p:cNvPr id="4" name="Slide Number Placeholder 3"/>
          <p:cNvSpPr>
            <a:spLocks noGrp="1"/>
          </p:cNvSpPr>
          <p:nvPr>
            <p:ph type="sldNum" sz="quarter" idx="10"/>
          </p:nvPr>
        </p:nvSpPr>
        <p:spPr/>
        <p:txBody>
          <a:bodyPr/>
          <a:lstStyle/>
          <a:p>
            <a:fld id="{7ED52D87-CCCB-4897-8754-39643E4DFE54}" type="slidenum">
              <a:rPr lang="en-US" smtClean="0"/>
              <a:t>38</a:t>
            </a:fld>
            <a:endParaRPr lang="en-US"/>
          </a:p>
        </p:txBody>
      </p:sp>
    </p:spTree>
    <p:extLst>
      <p:ext uri="{BB962C8B-B14F-4D97-AF65-F5344CB8AC3E}">
        <p14:creationId xmlns:p14="http://schemas.microsoft.com/office/powerpoint/2010/main" val="13919142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[PLACEHOLDER TEXT]</a:t>
            </a:r>
            <a:endParaRPr lang="en-US"/>
          </a:p>
        </p:txBody>
      </p:sp>
      <p:sp>
        <p:nvSpPr>
          <p:cNvPr id="4" name="Slide Number Placeholder 3"/>
          <p:cNvSpPr>
            <a:spLocks noGrp="1"/>
          </p:cNvSpPr>
          <p:nvPr>
            <p:ph type="sldNum" sz="quarter" idx="10"/>
          </p:nvPr>
        </p:nvSpPr>
        <p:spPr/>
        <p:txBody>
          <a:bodyPr/>
          <a:lstStyle/>
          <a:p>
            <a:fld id="{7ED52D87-CCCB-4897-8754-39643E4DFE54}" type="slidenum">
              <a:rPr lang="en-US" smtClean="0"/>
              <a:t>39</a:t>
            </a:fld>
            <a:endParaRPr lang="en-US"/>
          </a:p>
        </p:txBody>
      </p:sp>
    </p:spTree>
    <p:extLst>
      <p:ext uri="{BB962C8B-B14F-4D97-AF65-F5344CB8AC3E}">
        <p14:creationId xmlns:p14="http://schemas.microsoft.com/office/powerpoint/2010/main" val="1391914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[PLACEHOLDER TEXT]</a:t>
            </a:r>
            <a:endParaRPr lang="en-US"/>
          </a:p>
        </p:txBody>
      </p:sp>
      <p:sp>
        <p:nvSpPr>
          <p:cNvPr id="4" name="Slide Number Placeholder 3"/>
          <p:cNvSpPr>
            <a:spLocks noGrp="1"/>
          </p:cNvSpPr>
          <p:nvPr>
            <p:ph type="sldNum" sz="quarter" idx="10"/>
          </p:nvPr>
        </p:nvSpPr>
        <p:spPr/>
        <p:txBody>
          <a:bodyPr/>
          <a:lstStyle/>
          <a:p>
            <a:fld id="{7ED52D87-CCCB-4897-8754-39643E4DFE54}" type="slidenum">
              <a:rPr lang="en-US" smtClean="0"/>
              <a:t>3</a:t>
            </a:fld>
            <a:endParaRPr lang="en-US"/>
          </a:p>
        </p:txBody>
      </p:sp>
    </p:spTree>
    <p:extLst>
      <p:ext uri="{BB962C8B-B14F-4D97-AF65-F5344CB8AC3E}">
        <p14:creationId xmlns:p14="http://schemas.microsoft.com/office/powerpoint/2010/main" val="1391914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[PLACEHOLDER TEXT]</a:t>
            </a:r>
            <a:endParaRPr lang="en-US"/>
          </a:p>
        </p:txBody>
      </p:sp>
      <p:sp>
        <p:nvSpPr>
          <p:cNvPr id="4" name="Slide Number Placeholder 3"/>
          <p:cNvSpPr>
            <a:spLocks noGrp="1"/>
          </p:cNvSpPr>
          <p:nvPr>
            <p:ph type="sldNum" sz="quarter" idx="10"/>
          </p:nvPr>
        </p:nvSpPr>
        <p:spPr/>
        <p:txBody>
          <a:bodyPr/>
          <a:lstStyle/>
          <a:p>
            <a:fld id="{7ED52D87-CCCB-4897-8754-39643E4DFE54}" type="slidenum">
              <a:rPr lang="en-US" smtClean="0"/>
              <a:t>4</a:t>
            </a:fld>
            <a:endParaRPr lang="en-US"/>
          </a:p>
        </p:txBody>
      </p:sp>
    </p:spTree>
    <p:extLst>
      <p:ext uri="{BB962C8B-B14F-4D97-AF65-F5344CB8AC3E}">
        <p14:creationId xmlns:p14="http://schemas.microsoft.com/office/powerpoint/2010/main" val="1391914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[PLACEHOLDER TEXT]</a:t>
            </a:r>
            <a:endParaRPr lang="en-US"/>
          </a:p>
        </p:txBody>
      </p:sp>
      <p:sp>
        <p:nvSpPr>
          <p:cNvPr id="4" name="Slide Number Placeholder 3"/>
          <p:cNvSpPr>
            <a:spLocks noGrp="1"/>
          </p:cNvSpPr>
          <p:nvPr>
            <p:ph type="sldNum" sz="quarter" idx="10"/>
          </p:nvPr>
        </p:nvSpPr>
        <p:spPr/>
        <p:txBody>
          <a:bodyPr/>
          <a:lstStyle/>
          <a:p>
            <a:fld id="{7ED52D87-CCCB-4897-8754-39643E4DFE54}" type="slidenum">
              <a:rPr lang="en-US" smtClean="0"/>
              <a:t>5</a:t>
            </a:fld>
            <a:endParaRPr lang="en-US"/>
          </a:p>
        </p:txBody>
      </p:sp>
    </p:spTree>
    <p:extLst>
      <p:ext uri="{BB962C8B-B14F-4D97-AF65-F5344CB8AC3E}">
        <p14:creationId xmlns:p14="http://schemas.microsoft.com/office/powerpoint/2010/main" val="1391914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[PLACEHOLDER TEXT]</a:t>
            </a:r>
            <a:endParaRPr lang="en-US"/>
          </a:p>
        </p:txBody>
      </p:sp>
      <p:sp>
        <p:nvSpPr>
          <p:cNvPr id="4" name="Slide Number Placeholder 3"/>
          <p:cNvSpPr>
            <a:spLocks noGrp="1"/>
          </p:cNvSpPr>
          <p:nvPr>
            <p:ph type="sldNum" sz="quarter" idx="10"/>
          </p:nvPr>
        </p:nvSpPr>
        <p:spPr/>
        <p:txBody>
          <a:bodyPr/>
          <a:lstStyle/>
          <a:p>
            <a:fld id="{7ED52D87-CCCB-4897-8754-39643E4DFE54}" type="slidenum">
              <a:rPr lang="en-US" smtClean="0"/>
              <a:t>6</a:t>
            </a:fld>
            <a:endParaRPr lang="en-US"/>
          </a:p>
        </p:txBody>
      </p:sp>
    </p:spTree>
    <p:extLst>
      <p:ext uri="{BB962C8B-B14F-4D97-AF65-F5344CB8AC3E}">
        <p14:creationId xmlns:p14="http://schemas.microsoft.com/office/powerpoint/2010/main" val="1391914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[PLACEHOLDER TEXT]</a:t>
            </a:r>
            <a:endParaRPr lang="en-US"/>
          </a:p>
        </p:txBody>
      </p:sp>
      <p:sp>
        <p:nvSpPr>
          <p:cNvPr id="4" name="Slide Number Placeholder 3"/>
          <p:cNvSpPr>
            <a:spLocks noGrp="1"/>
          </p:cNvSpPr>
          <p:nvPr>
            <p:ph type="sldNum" sz="quarter" idx="10"/>
          </p:nvPr>
        </p:nvSpPr>
        <p:spPr/>
        <p:txBody>
          <a:bodyPr/>
          <a:lstStyle/>
          <a:p>
            <a:fld id="{7ED52D87-CCCB-4897-8754-39643E4DFE54}" type="slidenum">
              <a:rPr lang="en-US" smtClean="0"/>
              <a:t>7</a:t>
            </a:fld>
            <a:endParaRPr lang="en-US"/>
          </a:p>
        </p:txBody>
      </p:sp>
    </p:spTree>
    <p:extLst>
      <p:ext uri="{BB962C8B-B14F-4D97-AF65-F5344CB8AC3E}">
        <p14:creationId xmlns:p14="http://schemas.microsoft.com/office/powerpoint/2010/main" val="2030532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[PLACEHOLDER TEXT]</a:t>
            </a:r>
            <a:endParaRPr lang="en-US"/>
          </a:p>
        </p:txBody>
      </p:sp>
      <p:sp>
        <p:nvSpPr>
          <p:cNvPr id="4" name="Slide Number Placeholder 3"/>
          <p:cNvSpPr>
            <a:spLocks noGrp="1"/>
          </p:cNvSpPr>
          <p:nvPr>
            <p:ph type="sldNum" sz="quarter" idx="10"/>
          </p:nvPr>
        </p:nvSpPr>
        <p:spPr/>
        <p:txBody>
          <a:bodyPr/>
          <a:lstStyle/>
          <a:p>
            <a:fld id="{7ED52D87-CCCB-4897-8754-39643E4DFE54}" type="slidenum">
              <a:rPr lang="en-US" smtClean="0"/>
              <a:t>8</a:t>
            </a:fld>
            <a:endParaRPr lang="en-US"/>
          </a:p>
        </p:txBody>
      </p:sp>
    </p:spTree>
    <p:extLst>
      <p:ext uri="{BB962C8B-B14F-4D97-AF65-F5344CB8AC3E}">
        <p14:creationId xmlns:p14="http://schemas.microsoft.com/office/powerpoint/2010/main" val="1391914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9AD998C7-1095-4F79-96A7-1CADFC383356}" type="slidenum">
              <a:rPr lang="en-US" smtClean="0"/>
              <a:t>‹#›</a:t>
            </a:fld>
            <a:endParaRPr lang="en-US"/>
          </a:p>
        </p:txBody>
      </p:sp>
    </p:spTree>
    <p:extLst>
      <p:ext uri="{BB962C8B-B14F-4D97-AF65-F5344CB8AC3E}">
        <p14:creationId xmlns:p14="http://schemas.microsoft.com/office/powerpoint/2010/main" val="19308869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 Slide (Full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1B101894-CD26-4755-B2AE-6750C1357069}" type="slidenum">
              <a:rPr lang="en-US" smtClean="0"/>
              <a:t>‹#›</a:t>
            </a:fld>
            <a:endParaRPr lang="en-US"/>
          </a:p>
        </p:txBody>
      </p:sp>
    </p:spTree>
    <p:extLst>
      <p:ext uri="{BB962C8B-B14F-4D97-AF65-F5344CB8AC3E}">
        <p14:creationId xmlns:p14="http://schemas.microsoft.com/office/powerpoint/2010/main" val="19580738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Text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6827" y="1569599"/>
            <a:ext cx="4503600" cy="46116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3989" y="1569599"/>
            <a:ext cx="4503600" cy="46116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7E3D4A0C-D92E-4AC7-AF4B-43DEE33FF7DB}" type="slidenum">
              <a:rPr lang="en-US" smtClean="0"/>
              <a:t>‹#›</a:t>
            </a:fld>
            <a:endParaRPr lang="en-US"/>
          </a:p>
        </p:txBody>
      </p:sp>
    </p:spTree>
    <p:extLst>
      <p:ext uri="{BB962C8B-B14F-4D97-AF65-F5344CB8AC3E}">
        <p14:creationId xmlns:p14="http://schemas.microsoft.com/office/powerpoint/2010/main" val="14186622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D998C7-1095-4F79-96A7-1CADFC383356}" type="slidenum">
              <a:rPr lang="en-US" smtClean="0"/>
              <a:t>‹#›</a:t>
            </a:fld>
            <a:endParaRPr lang="en-US"/>
          </a:p>
        </p:txBody>
      </p:sp>
    </p:spTree>
    <p:extLst>
      <p:ext uri="{BB962C8B-B14F-4D97-AF65-F5344CB8AC3E}">
        <p14:creationId xmlns:p14="http://schemas.microsoft.com/office/powerpoint/2010/main" val="21966151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O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4400" y="2224800"/>
            <a:ext cx="3960000" cy="3607200"/>
          </a:xfrm>
        </p:spPr>
        <p:txBody>
          <a:bodyPr/>
          <a:lstStyle>
            <a:lvl1pPr>
              <a:lnSpc>
                <a:spcPct val="140000"/>
              </a:lnSpc>
              <a:defRPr sz="2200" b="0"/>
            </a:lvl1pPr>
          </a:lstStyle>
          <a:p>
            <a:r>
              <a:rPr lang="en-US" smtClean="0"/>
              <a:t>Click to edit Master title style</a:t>
            </a:r>
            <a:endParaRPr lang="en-US" dirty="0"/>
          </a:p>
        </p:txBody>
      </p:sp>
      <p:sp>
        <p:nvSpPr>
          <p:cNvPr id="3" name="Subtitle 2"/>
          <p:cNvSpPr>
            <a:spLocks noGrp="1"/>
          </p:cNvSpPr>
          <p:nvPr>
            <p:ph type="subTitle" idx="1"/>
          </p:nvPr>
        </p:nvSpPr>
        <p:spPr>
          <a:xfrm>
            <a:off x="5112000" y="2224800"/>
            <a:ext cx="3960000" cy="3607200"/>
          </a:xfrm>
        </p:spPr>
        <p:txBody>
          <a:bodyPr>
            <a:normAutofit/>
          </a:bodyPr>
          <a:lstStyle>
            <a:lvl1pPr marL="0" indent="0" algn="l">
              <a:lnSpc>
                <a:spcPct val="140000"/>
              </a:lnSpc>
              <a:spcBef>
                <a:spcPts val="0"/>
              </a:spcBef>
              <a:buNone/>
              <a:defRPr sz="2200">
                <a:solidFill>
                  <a:srgbClr val="000000"/>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Rectangle 8"/>
          <p:cNvSpPr>
            <a:spLocks noChangeArrowheads="1"/>
          </p:cNvSpPr>
          <p:nvPr userDrawn="1">
            <p:custDataLst>
              <p:tags r:id="rId1"/>
            </p:custDataLst>
          </p:nvPr>
        </p:nvSpPr>
        <p:spPr bwMode="auto">
          <a:xfrm flipV="1">
            <a:off x="287339" y="2036763"/>
            <a:ext cx="9331325" cy="74612"/>
          </a:xfrm>
          <a:prstGeom prst="rect">
            <a:avLst/>
          </a:prstGeom>
          <a:solidFill>
            <a:srgbClr val="000000"/>
          </a:solidFill>
          <a:ln w="9525">
            <a:noFill/>
            <a:miter lim="800000"/>
            <a:headEnd/>
            <a:tailEnd/>
          </a:ln>
        </p:spPr>
        <p:txBody>
          <a:bodyPr/>
          <a:lstStyle/>
          <a:p>
            <a:endParaRPr lang="en-US"/>
          </a:p>
        </p:txBody>
      </p:sp>
      <p:sp>
        <p:nvSpPr>
          <p:cNvPr id="11" name="Slide Number Placeholder 5"/>
          <p:cNvSpPr>
            <a:spLocks noGrp="1"/>
          </p:cNvSpPr>
          <p:nvPr>
            <p:ph type="sldNum" sz="quarter" idx="4"/>
          </p:nvPr>
        </p:nvSpPr>
        <p:spPr>
          <a:xfrm>
            <a:off x="9072000" y="6573600"/>
            <a:ext cx="540001" cy="183600"/>
          </a:xfrm>
          <a:prstGeom prst="rect">
            <a:avLst/>
          </a:prstGeom>
        </p:spPr>
        <p:txBody>
          <a:bodyPr vert="horz" wrap="square" lIns="0" tIns="0" rIns="0" bIns="0" rtlCol="0" anchor="t" anchorCtr="0">
            <a:noAutofit/>
          </a:bodyPr>
          <a:lstStyle>
            <a:lvl1pPr algn="r">
              <a:defRPr sz="1200">
                <a:solidFill>
                  <a:srgbClr val="000000"/>
                </a:solidFill>
                <a:latin typeface="Arial" pitchFamily="34" charset="0"/>
                <a:cs typeface="Arial" pitchFamily="34" charset="0"/>
              </a:defRPr>
            </a:lvl1pPr>
          </a:lstStyle>
          <a:p>
            <a:fld id="{9AD998C7-1095-4F79-96A7-1CADFC383356}" type="slidenum">
              <a:rPr lang="en-US" smtClean="0"/>
              <a:pPr/>
              <a:t>‹#›</a:t>
            </a:fld>
            <a:endParaRPr lang="en-US"/>
          </a:p>
        </p:txBody>
      </p:sp>
      <p:sp>
        <p:nvSpPr>
          <p:cNvPr id="17" name="Rectangle 16"/>
          <p:cNvSpPr/>
          <p:nvPr userDrawn="1"/>
        </p:nvSpPr>
        <p:spPr>
          <a:xfrm>
            <a:off x="288000" y="6465600"/>
            <a:ext cx="9334800" cy="75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284401" y="6588000"/>
            <a:ext cx="766235" cy="107722"/>
          </a:xfrm>
          <a:prstGeom prst="rect">
            <a:avLst/>
          </a:prstGeom>
          <a:noFill/>
        </p:spPr>
        <p:txBody>
          <a:bodyPr wrap="none" lIns="0" tIns="0" rIns="0" bIns="0" rtlCol="0">
            <a:spAutoFit/>
          </a:bodyPr>
          <a:lstStyle/>
          <a:p>
            <a:r>
              <a:rPr lang="de-DE" sz="700" dirty="0" smtClean="0">
                <a:latin typeface="Arial" pitchFamily="34" charset="0"/>
                <a:cs typeface="Arial" pitchFamily="34" charset="0"/>
              </a:rPr>
              <a:t>TA / </a:t>
            </a:r>
            <a:r>
              <a:rPr lang="de-DE" sz="700" baseline="0" dirty="0" smtClean="0">
                <a:latin typeface="Arial" pitchFamily="34" charset="0"/>
                <a:cs typeface="Arial" pitchFamily="34" charset="0"/>
              </a:rPr>
              <a:t>22. März 2016</a:t>
            </a:r>
            <a:endParaRPr lang="en-US" sz="700" dirty="0">
              <a:latin typeface="Arial" pitchFamily="34" charset="0"/>
              <a:cs typeface="Arial" pitchFamily="34" charset="0"/>
            </a:endParaRPr>
          </a:p>
        </p:txBody>
      </p:sp>
    </p:spTree>
    <p:extLst>
      <p:ext uri="{BB962C8B-B14F-4D97-AF65-F5344CB8AC3E}">
        <p14:creationId xmlns:p14="http://schemas.microsoft.com/office/powerpoint/2010/main" val="14984981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a:lvl1pPr>
          </a:lstStyle>
          <a:p>
            <a:r>
              <a:rPr lang="de-DE" dirty="0" smtClean="0"/>
              <a:t>Titelmasterformat durch Klicken bearbeiten</a:t>
            </a:r>
            <a:endParaRPr lang="de-CH" dirty="0"/>
          </a:p>
        </p:txBody>
      </p:sp>
      <p:sp>
        <p:nvSpPr>
          <p:cNvPr id="3" name="Rectangle 41"/>
          <p:cNvSpPr>
            <a:spLocks noGrp="1" noChangeArrowheads="1"/>
          </p:cNvSpPr>
          <p:nvPr>
            <p:ph type="ftr" sz="quarter" idx="10"/>
          </p:nvPr>
        </p:nvSpPr>
        <p:spPr>
          <a:xfrm>
            <a:off x="1296724" y="6165851"/>
            <a:ext cx="5898885" cy="233363"/>
          </a:xfrm>
          <a:prstGeom prst="rect">
            <a:avLst/>
          </a:prstGeom>
          <a:ln/>
        </p:spPr>
        <p:txBody>
          <a:bodyPr/>
          <a:lstStyle>
            <a:lvl1pPr>
              <a:defRPr/>
            </a:lvl1pPr>
          </a:lstStyle>
          <a:p>
            <a:pPr>
              <a:defRPr/>
            </a:pPr>
            <a:r>
              <a:rPr lang="de-CH"/>
              <a:t>NAF-Botschaft</a:t>
            </a:r>
          </a:p>
        </p:txBody>
      </p:sp>
      <p:sp>
        <p:nvSpPr>
          <p:cNvPr id="4" name="Rectangle 42"/>
          <p:cNvSpPr>
            <a:spLocks noGrp="1" noChangeArrowheads="1"/>
          </p:cNvSpPr>
          <p:nvPr>
            <p:ph type="sldNum" sz="quarter" idx="11"/>
          </p:nvPr>
        </p:nvSpPr>
        <p:spPr>
          <a:ln/>
        </p:spPr>
        <p:txBody>
          <a:bodyPr/>
          <a:lstStyle>
            <a:lvl1pPr>
              <a:defRPr/>
            </a:lvl1pPr>
          </a:lstStyle>
          <a:p>
            <a:pPr>
              <a:defRPr/>
            </a:pPr>
            <a:fld id="{6F458F55-E482-4CD2-8088-BBA0465778D8}" type="slidenum">
              <a:rPr lang="de-CH" altLang="de-DE"/>
              <a:pPr>
                <a:defRPr/>
              </a:pPr>
              <a:t>‹#›</a:t>
            </a:fld>
            <a:endParaRPr lang="de-CH" altLang="de-DE"/>
          </a:p>
        </p:txBody>
      </p:sp>
    </p:spTree>
    <p:extLst>
      <p:ext uri="{BB962C8B-B14F-4D97-AF65-F5344CB8AC3E}">
        <p14:creationId xmlns:p14="http://schemas.microsoft.com/office/powerpoint/2010/main" val="246071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9"/>
            </p:custDataLst>
            <p:extLst>
              <p:ext uri="{D42A27DB-BD31-4B8C-83A1-F6EECF244321}">
                <p14:modId xmlns:p14="http://schemas.microsoft.com/office/powerpoint/2010/main" val="9995809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2440"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277200" y="594000"/>
            <a:ext cx="9334800" cy="716400"/>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88000" y="1569600"/>
            <a:ext cx="9010801" cy="46116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9072000" y="6573600"/>
            <a:ext cx="540001" cy="183600"/>
          </a:xfrm>
          <a:prstGeom prst="rect">
            <a:avLst/>
          </a:prstGeom>
        </p:spPr>
        <p:txBody>
          <a:bodyPr vert="horz" wrap="square" lIns="0" tIns="0" rIns="0" bIns="0" rtlCol="0" anchor="t" anchorCtr="0">
            <a:noAutofit/>
          </a:bodyPr>
          <a:lstStyle>
            <a:lvl1pPr algn="r">
              <a:defRPr sz="1200">
                <a:solidFill>
                  <a:srgbClr val="000000"/>
                </a:solidFill>
                <a:latin typeface="Arial" pitchFamily="34" charset="0"/>
                <a:cs typeface="Arial" pitchFamily="34" charset="0"/>
              </a:defRPr>
            </a:lvl1pPr>
          </a:lstStyle>
          <a:p>
            <a:fld id="{9AD998C7-1095-4F79-96A7-1CADFC383356}" type="slidenum">
              <a:rPr lang="en-US" smtClean="0"/>
              <a:pPr/>
              <a:t>‹#›</a:t>
            </a:fld>
            <a:endParaRPr lang="en-US"/>
          </a:p>
        </p:txBody>
      </p:sp>
      <p:sp>
        <p:nvSpPr>
          <p:cNvPr id="14" name="TextBox 13"/>
          <p:cNvSpPr txBox="1"/>
          <p:nvPr/>
        </p:nvSpPr>
        <p:spPr>
          <a:xfrm>
            <a:off x="284401" y="6588000"/>
            <a:ext cx="766235" cy="107722"/>
          </a:xfrm>
          <a:prstGeom prst="rect">
            <a:avLst/>
          </a:prstGeom>
          <a:noFill/>
        </p:spPr>
        <p:txBody>
          <a:bodyPr wrap="none" lIns="0" tIns="0" rIns="0" bIns="0" rtlCol="0">
            <a:spAutoFit/>
          </a:bodyPr>
          <a:lstStyle/>
          <a:p>
            <a:r>
              <a:rPr lang="de-DE" sz="700" dirty="0" smtClean="0">
                <a:latin typeface="Arial" pitchFamily="34" charset="0"/>
                <a:cs typeface="Arial" pitchFamily="34" charset="0"/>
              </a:rPr>
              <a:t>TA / </a:t>
            </a:r>
            <a:r>
              <a:rPr lang="de-DE" sz="700" baseline="0" dirty="0" smtClean="0">
                <a:latin typeface="Arial" pitchFamily="34" charset="0"/>
                <a:cs typeface="Arial" pitchFamily="34" charset="0"/>
              </a:rPr>
              <a:t>22. März 2016</a:t>
            </a:r>
            <a:endParaRPr lang="en-US" sz="700" dirty="0">
              <a:latin typeface="Arial" pitchFamily="34" charset="0"/>
              <a:cs typeface="Arial" pitchFamily="34" charset="0"/>
            </a:endParaRPr>
          </a:p>
        </p:txBody>
      </p:sp>
      <p:pic>
        <p:nvPicPr>
          <p:cNvPr id="13" name="Picture 29" descr="LOGO"/>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9263002" y="75156"/>
            <a:ext cx="568325" cy="72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25074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Lst>
  <p:timing>
    <p:tnLst>
      <p:par>
        <p:cTn id="1" dur="indefinite" restart="never" nodeType="tmRoot"/>
      </p:par>
    </p:tnLst>
  </p:timing>
  <p:hf hdr="0" ftr="0"/>
  <p:txStyles>
    <p:titleStyle>
      <a:lvl1pPr algn="l" defTabSz="914400" rtl="0" eaLnBrk="1" latinLnBrk="0" hangingPunct="1">
        <a:spcBef>
          <a:spcPct val="0"/>
        </a:spcBef>
        <a:buNone/>
        <a:defRPr sz="2400" b="1" kern="1200">
          <a:solidFill>
            <a:schemeClr val="tx1"/>
          </a:solidFill>
          <a:latin typeface="Book Antiqua" pitchFamily="18" charset="0"/>
          <a:ea typeface="+mj-ea"/>
          <a:cs typeface="+mj-cs"/>
        </a:defRPr>
      </a:lvl1pPr>
    </p:titleStyle>
    <p:body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5.xml"/><Relationship Id="rId7" Type="http://schemas.openxmlformats.org/officeDocument/2006/relationships/image" Target="../media/image3.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1.xml"/><Relationship Id="rId4" Type="http://schemas.openxmlformats.org/officeDocument/2006/relationships/slideLayout" Target="../slideLayouts/slideLayout4.xml"/><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tags" Target="../tags/tag12.xml"/><Relationship Id="rId1" Type="http://schemas.openxmlformats.org/officeDocument/2006/relationships/vmlDrawing" Target="../drawings/vmlDrawing9.vml"/><Relationship Id="rId6" Type="http://schemas.openxmlformats.org/officeDocument/2006/relationships/image" Target="../media/image3.emf"/><Relationship Id="rId5" Type="http://schemas.openxmlformats.org/officeDocument/2006/relationships/oleObject" Target="../embeddings/oleObject9.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tags" Target="../tags/tag13.xml"/><Relationship Id="rId1" Type="http://schemas.openxmlformats.org/officeDocument/2006/relationships/vmlDrawing" Target="../drawings/vmlDrawing10.vml"/><Relationship Id="rId6" Type="http://schemas.openxmlformats.org/officeDocument/2006/relationships/image" Target="../media/image3.emf"/><Relationship Id="rId5" Type="http://schemas.openxmlformats.org/officeDocument/2006/relationships/oleObject" Target="../embeddings/oleObject10.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0.emf"/><Relationship Id="rId2" Type="http://schemas.openxmlformats.org/officeDocument/2006/relationships/tags" Target="../tags/tag15.xml"/><Relationship Id="rId1" Type="http://schemas.openxmlformats.org/officeDocument/2006/relationships/vmlDrawing" Target="../drawings/vmlDrawing12.vml"/><Relationship Id="rId6" Type="http://schemas.openxmlformats.org/officeDocument/2006/relationships/image" Target="../media/image3.emf"/><Relationship Id="rId5" Type="http://schemas.openxmlformats.org/officeDocument/2006/relationships/oleObject" Target="../embeddings/oleObject12.bin"/><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emf"/><Relationship Id="rId2" Type="http://schemas.openxmlformats.org/officeDocument/2006/relationships/tags" Target="../tags/tag16.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oleObject" Target="../embeddings/oleObject13.bin"/><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tags" Target="../tags/tag17.xml"/><Relationship Id="rId1" Type="http://schemas.openxmlformats.org/officeDocument/2006/relationships/vmlDrawing" Target="../drawings/vmlDrawing14.vml"/><Relationship Id="rId6" Type="http://schemas.openxmlformats.org/officeDocument/2006/relationships/image" Target="../media/image3.emf"/><Relationship Id="rId5" Type="http://schemas.openxmlformats.org/officeDocument/2006/relationships/oleObject" Target="../embeddings/oleObject14.bin"/><Relationship Id="rId4"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tags" Target="../tags/tag18.xml"/><Relationship Id="rId1" Type="http://schemas.openxmlformats.org/officeDocument/2006/relationships/vmlDrawing" Target="../drawings/vmlDrawing15.vml"/><Relationship Id="rId6" Type="http://schemas.openxmlformats.org/officeDocument/2006/relationships/image" Target="../media/image3.emf"/><Relationship Id="rId5" Type="http://schemas.openxmlformats.org/officeDocument/2006/relationships/oleObject" Target="../embeddings/oleObject15.bin"/><Relationship Id="rId4"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tags" Target="../tags/tag19.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oleObject" Target="../embeddings/oleObject16.bin"/><Relationship Id="rId4"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tags" Target="../tags/tag20.xml"/><Relationship Id="rId1" Type="http://schemas.openxmlformats.org/officeDocument/2006/relationships/vmlDrawing" Target="../drawings/vmlDrawing17.vml"/><Relationship Id="rId6" Type="http://schemas.openxmlformats.org/officeDocument/2006/relationships/image" Target="../media/image3.emf"/><Relationship Id="rId5" Type="http://schemas.openxmlformats.org/officeDocument/2006/relationships/oleObject" Target="../embeddings/oleObject17.bin"/><Relationship Id="rId4"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1.xml"/><Relationship Id="rId1" Type="http://schemas.openxmlformats.org/officeDocument/2006/relationships/vmlDrawing" Target="../drawings/vmlDrawing18.vml"/><Relationship Id="rId6" Type="http://schemas.openxmlformats.org/officeDocument/2006/relationships/image" Target="../media/image3.emf"/><Relationship Id="rId5" Type="http://schemas.openxmlformats.org/officeDocument/2006/relationships/oleObject" Target="../embeddings/oleObject18.bin"/><Relationship Id="rId4"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mailto:besucherdienst@parl.admin.ch" TargetMode="External"/><Relationship Id="rId2" Type="http://schemas.openxmlformats.org/officeDocument/2006/relationships/tags" Target="../tags/tag22.xml"/><Relationship Id="rId1" Type="http://schemas.openxmlformats.org/officeDocument/2006/relationships/vmlDrawing" Target="../drawings/vmlDrawing19.vml"/><Relationship Id="rId6" Type="http://schemas.openxmlformats.org/officeDocument/2006/relationships/image" Target="../media/image3.emf"/><Relationship Id="rId5" Type="http://schemas.openxmlformats.org/officeDocument/2006/relationships/oleObject" Target="../embeddings/oleObject19.bin"/><Relationship Id="rId4"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3.xml"/><Relationship Id="rId1" Type="http://schemas.openxmlformats.org/officeDocument/2006/relationships/vmlDrawing" Target="../drawings/vmlDrawing20.vml"/><Relationship Id="rId6" Type="http://schemas.openxmlformats.org/officeDocument/2006/relationships/image" Target="../media/image3.emf"/><Relationship Id="rId5" Type="http://schemas.openxmlformats.org/officeDocument/2006/relationships/oleObject" Target="../embeddings/oleObject20.bin"/><Relationship Id="rId4"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3.emf"/><Relationship Id="rId5" Type="http://schemas.openxmlformats.org/officeDocument/2006/relationships/oleObject" Target="../embeddings/oleObject6.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image" Target="../media/image3.emf"/><Relationship Id="rId5" Type="http://schemas.openxmlformats.org/officeDocument/2006/relationships/oleObject" Target="../embeddings/oleObject7.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image" Target="../media/image3.emf"/><Relationship Id="rId5" Type="http://schemas.openxmlformats.org/officeDocument/2006/relationships/oleObject" Target="../embeddings/oleObject8.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9308978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863"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10" name="Picture 29" descr="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2100" y="182335"/>
            <a:ext cx="919423" cy="116597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4"/>
          <p:cNvSpPr txBox="1">
            <a:spLocks noChangeArrowheads="1"/>
          </p:cNvSpPr>
          <p:nvPr/>
        </p:nvSpPr>
        <p:spPr bwMode="auto">
          <a:xfrm>
            <a:off x="1447800" y="118835"/>
            <a:ext cx="8180388" cy="1229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14400" rtl="0" eaLnBrk="1" latinLnBrk="0" hangingPunct="1">
              <a:spcBef>
                <a:spcPct val="0"/>
              </a:spcBef>
              <a:buNone/>
              <a:defRPr sz="2400" b="1" kern="1200">
                <a:solidFill>
                  <a:schemeClr val="tx1"/>
                </a:solidFill>
                <a:latin typeface="Book Antiqua" pitchFamily="18" charset="0"/>
                <a:ea typeface="+mj-ea"/>
                <a:cs typeface="+mj-cs"/>
              </a:defRPr>
            </a:lvl1pPr>
          </a:lstStyle>
          <a:p>
            <a:pPr>
              <a:tabLst>
                <a:tab pos="627063" algn="l"/>
              </a:tabLst>
            </a:pPr>
            <a:r>
              <a:rPr lang="de-DE" sz="4600" dirty="0" smtClean="0"/>
              <a:t>18. </a:t>
            </a:r>
            <a:r>
              <a:rPr lang="de-DE" sz="4600" dirty="0" err="1" smtClean="0"/>
              <a:t>Sessionsrückblick</a:t>
            </a:r>
            <a:r>
              <a:rPr lang="de-DE" sz="4600" dirty="0" smtClean="0"/>
              <a:t> </a:t>
            </a:r>
            <a:r>
              <a:rPr lang="de-DE" sz="4600" dirty="0" smtClean="0"/>
              <a:t>von …</a:t>
            </a:r>
            <a:endParaRPr lang="de-DE" sz="4600" dirty="0"/>
          </a:p>
        </p:txBody>
      </p:sp>
      <p:sp>
        <p:nvSpPr>
          <p:cNvPr id="12" name="Title 7"/>
          <p:cNvSpPr txBox="1">
            <a:spLocks/>
          </p:cNvSpPr>
          <p:nvPr/>
        </p:nvSpPr>
        <p:spPr>
          <a:xfrm>
            <a:off x="1484615" y="1544305"/>
            <a:ext cx="8143573" cy="48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spcBef>
                <a:spcPct val="0"/>
              </a:spcBef>
              <a:buNone/>
              <a:defRPr sz="4600" b="1">
                <a:latin typeface="Book Antiqua" pitchFamily="18" charset="0"/>
                <a:ea typeface="+mj-ea"/>
                <a:cs typeface="+mj-cs"/>
              </a:defRPr>
            </a:lvl1pPr>
          </a:lstStyle>
          <a:p>
            <a:r>
              <a:rPr lang="de-CH" sz="2400" b="0" dirty="0" smtClean="0"/>
              <a:t>Frühjahrssession 2015</a:t>
            </a:r>
            <a:endParaRPr lang="de-CH" sz="2400" b="0" dirty="0"/>
          </a:p>
        </p:txBody>
      </p:sp>
      <p:pic>
        <p:nvPicPr>
          <p:cNvPr id="7" name="Picture 2"/>
          <p:cNvPicPr>
            <a:picLocks noChangeAspect="1" noChangeArrowheads="1"/>
          </p:cNvPicPr>
          <p:nvPr>
            <p:custDataLst>
              <p:tags r:id="rId3"/>
            </p:custDataLst>
          </p:nvPr>
        </p:nvPicPr>
        <p:blipFill rotWithShape="1">
          <a:blip r:embed="rId9" cstate="print">
            <a:extLst>
              <a:ext uri="{28A0092B-C50C-407E-A947-70E740481C1C}">
                <a14:useLocalDpi xmlns:a14="http://schemas.microsoft.com/office/drawing/2010/main" val="0"/>
              </a:ext>
            </a:extLst>
          </a:blip>
          <a:srcRect t="5993" b="12248"/>
          <a:stretch/>
        </p:blipFill>
        <p:spPr bwMode="auto">
          <a:xfrm>
            <a:off x="1447800" y="2068995"/>
            <a:ext cx="7800109" cy="4782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9864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tabLst>
                <a:tab pos="1790700" algn="l"/>
              </a:tabLst>
            </a:pPr>
            <a:r>
              <a:rPr lang="de-DE" dirty="0" smtClean="0"/>
              <a:t>Der Nationalrat unterstützt die </a:t>
            </a:r>
            <a:r>
              <a:rPr lang="de-DE" dirty="0"/>
              <a:t>Volksinitiative für </a:t>
            </a:r>
            <a:r>
              <a:rPr lang="de-DE" dirty="0" smtClean="0"/>
              <a:t>Ernährungssicherheit des Bauernverbands</a:t>
            </a:r>
            <a:r>
              <a:rPr lang="de-DE" dirty="0"/>
              <a:t/>
            </a:r>
            <a:br>
              <a:rPr lang="de-DE" dirty="0"/>
            </a:br>
            <a:endParaRPr lang="de-CH" dirty="0"/>
          </a:p>
        </p:txBody>
      </p:sp>
      <p:sp>
        <p:nvSpPr>
          <p:cNvPr id="9" name="Content Placeholder 8"/>
          <p:cNvSpPr>
            <a:spLocks noGrp="1"/>
          </p:cNvSpPr>
          <p:nvPr>
            <p:ph idx="1"/>
          </p:nvPr>
        </p:nvSpPr>
        <p:spPr>
          <a:xfrm>
            <a:off x="2341092" y="1679576"/>
            <a:ext cx="7269633" cy="2539133"/>
          </a:xfrm>
        </p:spPr>
        <p:txBody>
          <a:bodyPr>
            <a:noAutofit/>
          </a:bodyPr>
          <a:lstStyle/>
          <a:p>
            <a:pPr>
              <a:spcBef>
                <a:spcPts val="300"/>
              </a:spcBef>
            </a:pPr>
            <a:r>
              <a:rPr lang="de-CH" sz="1400" dirty="0"/>
              <a:t>Die  eidgenössische  Volksinitiative  «Für  Ernährungssicherheit»  fordert  die  Stärkung  der  Lebensmittelversorgung  aus  einheimischer  Produktion. Die Initiative will die Versorgung der </a:t>
            </a:r>
            <a:r>
              <a:rPr lang="de-CH" sz="1400" dirty="0" smtClean="0"/>
              <a:t>Bevölkerung  </a:t>
            </a:r>
            <a:r>
              <a:rPr lang="de-CH" sz="1400" dirty="0"/>
              <a:t>mit  Lebensmitteln  aus  </a:t>
            </a:r>
            <a:r>
              <a:rPr lang="de-CH" sz="1400" dirty="0" smtClean="0"/>
              <a:t>vielfältiger  </a:t>
            </a:r>
            <a:r>
              <a:rPr lang="de-CH" sz="1400" dirty="0"/>
              <a:t>und  nachhaltiger  einheimischer  Produktion  </a:t>
            </a:r>
            <a:r>
              <a:rPr lang="de-CH" sz="1400" dirty="0" smtClean="0"/>
              <a:t>stärken</a:t>
            </a:r>
            <a:r>
              <a:rPr lang="de-CH" sz="1400" dirty="0"/>
              <a:t>. Sie schlägt dazu die Ergänzung der </a:t>
            </a:r>
            <a:r>
              <a:rPr lang="de-CH" sz="1400" dirty="0" smtClean="0"/>
              <a:t>Bundesverfassung um </a:t>
            </a:r>
            <a:r>
              <a:rPr lang="de-CH" sz="1400" dirty="0"/>
              <a:t>einen neuen </a:t>
            </a:r>
            <a:r>
              <a:rPr lang="de-CH" sz="1400" dirty="0" smtClean="0"/>
              <a:t>Artikel  </a:t>
            </a:r>
            <a:r>
              <a:rPr lang="de-CH" sz="1400" dirty="0"/>
              <a:t>104a  (Ernährungssicherheit)  vor,  der  Massnahmen  zur  Reduktion  des  </a:t>
            </a:r>
            <a:r>
              <a:rPr lang="de-CH" sz="1400" dirty="0" smtClean="0"/>
              <a:t>Verlusts </a:t>
            </a:r>
            <a:r>
              <a:rPr lang="de-CH" sz="1400" dirty="0"/>
              <a:t>von Kulturland und zur Umsetzung einer Qualitätsstrategie fordert. Weiter soll </a:t>
            </a:r>
            <a:r>
              <a:rPr lang="de-CH" sz="1400" dirty="0" smtClean="0"/>
              <a:t>der  </a:t>
            </a:r>
            <a:r>
              <a:rPr lang="de-CH" sz="1400" dirty="0"/>
              <a:t>Bund  dafür  sorgen,  dass  der  administrative  Aufwand  in  der  Landwirtschaft  </a:t>
            </a:r>
            <a:r>
              <a:rPr lang="de-CH" sz="1400" dirty="0" smtClean="0"/>
              <a:t>gering </a:t>
            </a:r>
            <a:r>
              <a:rPr lang="de-CH" sz="1400" dirty="0"/>
              <a:t>ist sowie die Rechts- und die </a:t>
            </a:r>
            <a:r>
              <a:rPr lang="de-CH" sz="1400" dirty="0" smtClean="0"/>
              <a:t>Investitions-sicherheit </a:t>
            </a:r>
            <a:r>
              <a:rPr lang="de-CH" sz="1400" dirty="0"/>
              <a:t>gewährleistet sind. </a:t>
            </a:r>
            <a:r>
              <a:rPr lang="de-CH" sz="1400" dirty="0" smtClean="0"/>
              <a:t>Der  </a:t>
            </a:r>
            <a:r>
              <a:rPr lang="de-CH" sz="1400" dirty="0"/>
              <a:t>Bundesrat  </a:t>
            </a:r>
            <a:r>
              <a:rPr lang="de-CH" sz="1400" dirty="0" smtClean="0"/>
              <a:t>anerkennt </a:t>
            </a:r>
            <a:r>
              <a:rPr lang="de-CH" sz="1400" dirty="0"/>
              <a:t>die Bedeutung der Ernährungssicherheit. Er lehnt die Initiative jedoch </a:t>
            </a:r>
            <a:r>
              <a:rPr lang="de-CH" sz="1400" dirty="0" smtClean="0"/>
              <a:t>ab</a:t>
            </a:r>
            <a:r>
              <a:rPr lang="de-CH" sz="1400" dirty="0"/>
              <a:t>, da die Ernährungssicherheit in der Schweiz sehr hoch </a:t>
            </a:r>
            <a:r>
              <a:rPr lang="de-CH" sz="1400" dirty="0" smtClean="0"/>
              <a:t>sei </a:t>
            </a:r>
            <a:r>
              <a:rPr lang="de-CH" sz="1400" dirty="0"/>
              <a:t>und die Anliegen der </a:t>
            </a:r>
            <a:r>
              <a:rPr lang="de-CH" sz="1400" dirty="0" smtClean="0"/>
              <a:t>Initiative </a:t>
            </a:r>
            <a:r>
              <a:rPr lang="de-CH" sz="1400" dirty="0"/>
              <a:t>in der geltenden Verfassung bereits umfassend abgedeckt </a:t>
            </a:r>
            <a:r>
              <a:rPr lang="de-CH" sz="1400" dirty="0" smtClean="0"/>
              <a:t>seien.</a:t>
            </a:r>
            <a:endParaRPr lang="de-DE" sz="1400" dirty="0" smtClean="0"/>
          </a:p>
        </p:txBody>
      </p:sp>
      <p:sp>
        <p:nvSpPr>
          <p:cNvPr id="4" name="Slide Number Placeholder 3"/>
          <p:cNvSpPr>
            <a:spLocks noGrp="1"/>
          </p:cNvSpPr>
          <p:nvPr>
            <p:ph type="sldNum" sz="quarter" idx="12"/>
          </p:nvPr>
        </p:nvSpPr>
        <p:spPr/>
        <p:txBody>
          <a:bodyPr/>
          <a:lstStyle/>
          <a:p>
            <a:fld id="{1B101894-CD26-4755-B2AE-6750C1357069}" type="slidenum">
              <a:rPr lang="de-CH" smtClean="0"/>
              <a:t>9</a:t>
            </a:fld>
            <a:endParaRPr lang="de-CH"/>
          </a:p>
        </p:txBody>
      </p:sp>
      <p:sp>
        <p:nvSpPr>
          <p:cNvPr id="5" name="Rectangle 4"/>
          <p:cNvSpPr/>
          <p:nvPr/>
        </p:nvSpPr>
        <p:spPr>
          <a:xfrm>
            <a:off x="277200" y="1679576"/>
            <a:ext cx="1816100" cy="2539133"/>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Worum es geht</a:t>
            </a:r>
            <a:endParaRPr lang="en-US" sz="1600" b="1" dirty="0">
              <a:solidFill>
                <a:schemeClr val="bg1"/>
              </a:solidFill>
            </a:endParaRPr>
          </a:p>
        </p:txBody>
      </p:sp>
      <p:sp>
        <p:nvSpPr>
          <p:cNvPr id="10" name="Content Placeholder 8"/>
          <p:cNvSpPr txBox="1">
            <a:spLocks/>
          </p:cNvSpPr>
          <p:nvPr/>
        </p:nvSpPr>
        <p:spPr>
          <a:xfrm>
            <a:off x="2341092" y="4369761"/>
            <a:ext cx="7269633" cy="656311"/>
          </a:xfrm>
          <a:prstGeom prst="rect">
            <a:avLst/>
          </a:prstGeom>
        </p:spPr>
        <p:txBody>
          <a:bodyPr vert="horz" lIns="0" tIns="0" rIns="0" bIns="0" rtlCol="0">
            <a:noAutofit/>
          </a:bodyPr>
          <a:lst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de-DE" sz="1400" dirty="0"/>
              <a:t>Die SVP befürwortet die Volksinitiative für </a:t>
            </a:r>
            <a:r>
              <a:rPr lang="de-DE" sz="1400" dirty="0" smtClean="0"/>
              <a:t>Ernährungssicherheit, weil damit die einheimische Produktion gestärkt wird und Fehler von vergangenen agrarpolitischen Reformen rückgängig gemacht werden.</a:t>
            </a:r>
            <a:endParaRPr lang="de-DE" sz="1400" dirty="0"/>
          </a:p>
        </p:txBody>
      </p:sp>
      <p:sp>
        <p:nvSpPr>
          <p:cNvPr id="11" name="Rectangle 10"/>
          <p:cNvSpPr/>
          <p:nvPr/>
        </p:nvSpPr>
        <p:spPr>
          <a:xfrm>
            <a:off x="277200" y="4369761"/>
            <a:ext cx="1816100" cy="656311"/>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Position der SVP</a:t>
            </a:r>
            <a:endParaRPr lang="en-US" sz="1600" b="1" dirty="0">
              <a:solidFill>
                <a:schemeClr val="bg1"/>
              </a:solidFill>
            </a:endParaRPr>
          </a:p>
        </p:txBody>
      </p:sp>
      <p:sp>
        <p:nvSpPr>
          <p:cNvPr id="12" name="Content Placeholder 8"/>
          <p:cNvSpPr txBox="1">
            <a:spLocks/>
          </p:cNvSpPr>
          <p:nvPr/>
        </p:nvSpPr>
        <p:spPr>
          <a:xfrm>
            <a:off x="2341092" y="5180640"/>
            <a:ext cx="7269633" cy="696286"/>
          </a:xfrm>
          <a:prstGeom prst="rect">
            <a:avLst/>
          </a:prstGeom>
        </p:spPr>
        <p:txBody>
          <a:bodyPr vert="horz" lIns="0" tIns="0" rIns="0" bIns="0" rtlCol="0">
            <a:noAutofit/>
          </a:bodyPr>
          <a:lst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sz="1400" dirty="0"/>
              <a:t>Der Nationalrat hat sich für die Volksinitiative "Für </a:t>
            </a:r>
            <a:r>
              <a:rPr lang="de-CH" sz="1400" dirty="0" smtClean="0"/>
              <a:t>Ernährungssicherheit« des </a:t>
            </a:r>
            <a:r>
              <a:rPr lang="de-CH" sz="1400" dirty="0"/>
              <a:t>Bauernverbandes ausgesprochen. </a:t>
            </a:r>
            <a:r>
              <a:rPr lang="de-CH" sz="1400" dirty="0" smtClean="0"/>
              <a:t>Er empfiehlt das </a:t>
            </a:r>
            <a:r>
              <a:rPr lang="de-CH" sz="1400" dirty="0"/>
              <a:t>Volksbegehren mit 91 zu 83 Stimmen bei 19 Enthaltungen zur Annahme</a:t>
            </a:r>
            <a:r>
              <a:rPr lang="de-CH" sz="1400" dirty="0" smtClean="0"/>
              <a:t>.</a:t>
            </a:r>
            <a:endParaRPr lang="de-CH" sz="1400" dirty="0"/>
          </a:p>
        </p:txBody>
      </p:sp>
      <p:sp>
        <p:nvSpPr>
          <p:cNvPr id="13" name="Rectangle 12"/>
          <p:cNvSpPr/>
          <p:nvPr/>
        </p:nvSpPr>
        <p:spPr>
          <a:xfrm>
            <a:off x="277200" y="5180640"/>
            <a:ext cx="1816100" cy="696286"/>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Ergebnis in den Räten</a:t>
            </a:r>
            <a:endParaRPr lang="en-US" sz="1600" b="1" dirty="0">
              <a:solidFill>
                <a:schemeClr val="bg1"/>
              </a:solidFill>
            </a:endParaRPr>
          </a:p>
        </p:txBody>
      </p:sp>
      <p:sp>
        <p:nvSpPr>
          <p:cNvPr id="14" name="TextBox 13"/>
          <p:cNvSpPr txBox="1"/>
          <p:nvPr/>
        </p:nvSpPr>
        <p:spPr>
          <a:xfrm>
            <a:off x="586621" y="144126"/>
            <a:ext cx="2906052" cy="184666"/>
          </a:xfrm>
          <a:prstGeom prst="rect">
            <a:avLst/>
          </a:prstGeom>
          <a:noFill/>
        </p:spPr>
        <p:txBody>
          <a:bodyPr wrap="none" lIns="0" tIns="0" rIns="0" bIns="0" rtlCol="0">
            <a:spAutoFit/>
          </a:bodyPr>
          <a:lstStyle/>
          <a:p>
            <a:r>
              <a:rPr lang="de-DE" sz="1200" b="1" dirty="0"/>
              <a:t>Volksinitiative für Ernährungssicherheit</a:t>
            </a:r>
          </a:p>
        </p:txBody>
      </p:sp>
      <p:sp>
        <p:nvSpPr>
          <p:cNvPr id="16" name="Oval 15"/>
          <p:cNvSpPr/>
          <p:nvPr/>
        </p:nvSpPr>
        <p:spPr>
          <a:xfrm>
            <a:off x="300624" y="126511"/>
            <a:ext cx="252000" cy="252000"/>
          </a:xfrm>
          <a:prstGeom prst="ellipse">
            <a:avLst/>
          </a:prstGeom>
          <a:solidFill>
            <a:srgbClr val="066BB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200" b="1" dirty="0" smtClean="0">
                <a:solidFill>
                  <a:schemeClr val="bg1"/>
                </a:solidFill>
                <a:latin typeface="+mn-lt"/>
              </a:rPr>
              <a:t>1</a:t>
            </a:r>
            <a:endParaRPr lang="en-US" sz="1200" b="1" dirty="0">
              <a:solidFill>
                <a:schemeClr val="bg1"/>
              </a:solidFill>
              <a:latin typeface="+mn-lt"/>
            </a:endParaRPr>
          </a:p>
        </p:txBody>
      </p:sp>
    </p:spTree>
    <p:extLst>
      <p:ext uri="{BB962C8B-B14F-4D97-AF65-F5344CB8AC3E}">
        <p14:creationId xmlns:p14="http://schemas.microsoft.com/office/powerpoint/2010/main" val="169430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495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7"/>
          <p:cNvSpPr>
            <a:spLocks noGrp="1"/>
          </p:cNvSpPr>
          <p:nvPr>
            <p:ph type="title"/>
          </p:nvPr>
        </p:nvSpPr>
        <p:spPr>
          <a:xfrm>
            <a:off x="277201" y="594000"/>
            <a:ext cx="3412698" cy="2244734"/>
          </a:xfrm>
        </p:spPr>
        <p:txBody>
          <a:bodyPr/>
          <a:lstStyle/>
          <a:p>
            <a:pPr>
              <a:spcBef>
                <a:spcPts val="300"/>
              </a:spcBef>
            </a:pPr>
            <a:r>
              <a:rPr lang="de-CH" dirty="0"/>
              <a:t>Die knappe Mehrheit kam durch die Stimmen von CVP, BDP und einer SVP-Mehrheit sowie durch die Enthaltung der Grünen </a:t>
            </a:r>
            <a:r>
              <a:rPr lang="de-CH" dirty="0" smtClean="0"/>
              <a:t>zustande</a:t>
            </a:r>
            <a:endParaRPr lang="de-CH" dirty="0"/>
          </a:p>
        </p:txBody>
      </p:sp>
      <p:sp>
        <p:nvSpPr>
          <p:cNvPr id="4" name="Slide Number Placeholder 3"/>
          <p:cNvSpPr>
            <a:spLocks noGrp="1"/>
          </p:cNvSpPr>
          <p:nvPr>
            <p:ph type="sldNum" sz="quarter" idx="12"/>
          </p:nvPr>
        </p:nvSpPr>
        <p:spPr/>
        <p:txBody>
          <a:bodyPr/>
          <a:lstStyle/>
          <a:p>
            <a:fld id="{1B101894-CD26-4755-B2AE-6750C1357069}" type="slidenum">
              <a:rPr lang="en-US" smtClean="0"/>
              <a:t>10</a:t>
            </a:fld>
            <a:endParaRPr lang="en-US"/>
          </a:p>
        </p:txBody>
      </p:sp>
      <p:sp>
        <p:nvSpPr>
          <p:cNvPr id="12" name="TextBox 11"/>
          <p:cNvSpPr txBox="1"/>
          <p:nvPr/>
        </p:nvSpPr>
        <p:spPr>
          <a:xfrm>
            <a:off x="284401" y="6407140"/>
            <a:ext cx="1046761" cy="107722"/>
          </a:xfrm>
          <a:prstGeom prst="rect">
            <a:avLst/>
          </a:prstGeom>
          <a:noFill/>
        </p:spPr>
        <p:txBody>
          <a:bodyPr wrap="none" lIns="0" tIns="0" rIns="0" bIns="0" rtlCol="0">
            <a:spAutoFit/>
          </a:bodyPr>
          <a:lstStyle/>
          <a:p>
            <a:r>
              <a:rPr lang="de-DE" sz="700" dirty="0" smtClean="0">
                <a:latin typeface="Arial" pitchFamily="34" charset="0"/>
                <a:cs typeface="Arial" pitchFamily="34" charset="0"/>
              </a:rPr>
              <a:t>Quelle: www.parlament.ch</a:t>
            </a:r>
            <a:endParaRPr lang="en-US" sz="700" dirty="0">
              <a:latin typeface="Arial" pitchFamily="34" charset="0"/>
              <a:cs typeface="Arial" pitchFamily="34" charset="0"/>
            </a:endParaRPr>
          </a:p>
        </p:txBody>
      </p:sp>
      <p:pic>
        <p:nvPicPr>
          <p:cNvPr id="16" name="Picture 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3475" y="3424238"/>
            <a:ext cx="19050"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8"/>
          <a:stretch>
            <a:fillRect/>
          </a:stretch>
        </p:blipFill>
        <p:spPr>
          <a:xfrm>
            <a:off x="3634031" y="0"/>
            <a:ext cx="6271970" cy="6858000"/>
          </a:xfrm>
          <a:prstGeom prst="rect">
            <a:avLst/>
          </a:prstGeom>
        </p:spPr>
      </p:pic>
      <p:sp>
        <p:nvSpPr>
          <p:cNvPr id="21" name="Oval 20"/>
          <p:cNvSpPr/>
          <p:nvPr/>
        </p:nvSpPr>
        <p:spPr>
          <a:xfrm>
            <a:off x="7386817" y="5746416"/>
            <a:ext cx="2519183" cy="647076"/>
          </a:xfrm>
          <a:prstGeom prst="ellipse">
            <a:avLst/>
          </a:prstGeom>
          <a:noFill/>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GB" sz="1200" dirty="0">
              <a:latin typeface="+mn-lt"/>
            </a:endParaRPr>
          </a:p>
        </p:txBody>
      </p:sp>
      <p:sp>
        <p:nvSpPr>
          <p:cNvPr id="13" name="TextBox 12"/>
          <p:cNvSpPr txBox="1"/>
          <p:nvPr/>
        </p:nvSpPr>
        <p:spPr>
          <a:xfrm>
            <a:off x="586621" y="144126"/>
            <a:ext cx="2906052" cy="184666"/>
          </a:xfrm>
          <a:prstGeom prst="rect">
            <a:avLst/>
          </a:prstGeom>
          <a:noFill/>
        </p:spPr>
        <p:txBody>
          <a:bodyPr wrap="none" lIns="0" tIns="0" rIns="0" bIns="0" rtlCol="0">
            <a:spAutoFit/>
          </a:bodyPr>
          <a:lstStyle/>
          <a:p>
            <a:r>
              <a:rPr lang="de-DE" sz="1200" b="1" dirty="0"/>
              <a:t>Volksinitiative für Ernährungssicherheit</a:t>
            </a:r>
          </a:p>
        </p:txBody>
      </p:sp>
      <p:sp>
        <p:nvSpPr>
          <p:cNvPr id="17" name="Oval 16"/>
          <p:cNvSpPr/>
          <p:nvPr/>
        </p:nvSpPr>
        <p:spPr>
          <a:xfrm>
            <a:off x="300624" y="126511"/>
            <a:ext cx="252000" cy="252000"/>
          </a:xfrm>
          <a:prstGeom prst="ellipse">
            <a:avLst/>
          </a:prstGeom>
          <a:solidFill>
            <a:srgbClr val="066BB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200" b="1" dirty="0" smtClean="0">
                <a:solidFill>
                  <a:schemeClr val="bg1"/>
                </a:solidFill>
                <a:latin typeface="+mn-lt"/>
              </a:rPr>
              <a:t>1</a:t>
            </a:r>
            <a:endParaRPr lang="en-US" sz="1200" b="1" dirty="0">
              <a:solidFill>
                <a:schemeClr val="bg1"/>
              </a:solidFill>
              <a:latin typeface="+mn-lt"/>
            </a:endParaRPr>
          </a:p>
        </p:txBody>
      </p:sp>
    </p:spTree>
    <p:extLst>
      <p:ext uri="{BB962C8B-B14F-4D97-AF65-F5344CB8AC3E}">
        <p14:creationId xmlns:p14="http://schemas.microsoft.com/office/powerpoint/2010/main" val="3595765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tabLst>
                <a:tab pos="1790700" algn="l"/>
              </a:tabLst>
            </a:pPr>
            <a:r>
              <a:rPr lang="de-DE" dirty="0" smtClean="0"/>
              <a:t>Das Parlament befürwortet die Förderung von </a:t>
            </a:r>
            <a:r>
              <a:rPr lang="de-CH" dirty="0" smtClean="0"/>
              <a:t>nachhaltig </a:t>
            </a:r>
            <a:r>
              <a:rPr lang="de-CH" dirty="0"/>
              <a:t>produziertem </a:t>
            </a:r>
            <a:r>
              <a:rPr lang="de-CH" dirty="0" smtClean="0"/>
              <a:t>Holz</a:t>
            </a:r>
            <a:endParaRPr lang="de-CH" dirty="0"/>
          </a:p>
        </p:txBody>
      </p:sp>
      <p:sp>
        <p:nvSpPr>
          <p:cNvPr id="9" name="Content Placeholder 8"/>
          <p:cNvSpPr>
            <a:spLocks noGrp="1"/>
          </p:cNvSpPr>
          <p:nvPr>
            <p:ph idx="1"/>
          </p:nvPr>
        </p:nvSpPr>
        <p:spPr>
          <a:xfrm>
            <a:off x="2341092" y="1679576"/>
            <a:ext cx="7269633" cy="1534679"/>
          </a:xfrm>
        </p:spPr>
        <p:txBody>
          <a:bodyPr>
            <a:noAutofit/>
          </a:bodyPr>
          <a:lstStyle/>
          <a:p>
            <a:pPr>
              <a:spcBef>
                <a:spcPts val="300"/>
              </a:spcBef>
            </a:pPr>
            <a:r>
              <a:rPr lang="de-DE" sz="1400" dirty="0" smtClean="0"/>
              <a:t>Das Bundesgesetz über den </a:t>
            </a:r>
            <a:r>
              <a:rPr lang="de-CH" sz="1400" dirty="0" smtClean="0"/>
              <a:t>Wald </a:t>
            </a:r>
            <a:r>
              <a:rPr lang="de-CH" sz="1400" dirty="0"/>
              <a:t>enthält Änderungen, die zur Umsetzung der wichtigsten Ziele der Waldpolitik 2020 unumgänglich sind: 1) Massnahmen gegen biotische Gefahren für den Wald, zum Beispiel durch eingeschleppte Schädlinge wie den Asiatischen Laubholzbockkäfer oder die Kastaniengallwespe; 2) Weiterentwicklung der  Jungwaldpflege  und  vorzeitige  Verjüngung  instabiler  Bestände aufgrund des Klimawandels; 3) </a:t>
            </a:r>
            <a:r>
              <a:rPr lang="de-CH" sz="1400" dirty="0" smtClean="0"/>
              <a:t>Ermöglichung der vermehrten </a:t>
            </a:r>
            <a:r>
              <a:rPr lang="de-CH" sz="1400" dirty="0"/>
              <a:t>Nutzung des einheimischen Rohstoffs und </a:t>
            </a:r>
            <a:r>
              <a:rPr lang="de-CH" sz="1400" dirty="0" smtClean="0"/>
              <a:t>Energieträgers Holz.</a:t>
            </a:r>
            <a:endParaRPr lang="de-DE" sz="1400" dirty="0" smtClean="0"/>
          </a:p>
        </p:txBody>
      </p:sp>
      <p:sp>
        <p:nvSpPr>
          <p:cNvPr id="4" name="Slide Number Placeholder 3"/>
          <p:cNvSpPr>
            <a:spLocks noGrp="1"/>
          </p:cNvSpPr>
          <p:nvPr>
            <p:ph type="sldNum" sz="quarter" idx="12"/>
          </p:nvPr>
        </p:nvSpPr>
        <p:spPr/>
        <p:txBody>
          <a:bodyPr/>
          <a:lstStyle/>
          <a:p>
            <a:fld id="{1B101894-CD26-4755-B2AE-6750C1357069}" type="slidenum">
              <a:rPr lang="de-CH" smtClean="0"/>
              <a:t>11</a:t>
            </a:fld>
            <a:endParaRPr lang="de-CH"/>
          </a:p>
        </p:txBody>
      </p:sp>
      <p:sp>
        <p:nvSpPr>
          <p:cNvPr id="5" name="Rectangle 4"/>
          <p:cNvSpPr/>
          <p:nvPr/>
        </p:nvSpPr>
        <p:spPr>
          <a:xfrm>
            <a:off x="277200" y="1679576"/>
            <a:ext cx="1816100" cy="1534679"/>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Worum es geht</a:t>
            </a:r>
            <a:endParaRPr lang="en-US" sz="1600" b="1" dirty="0">
              <a:solidFill>
                <a:schemeClr val="bg1"/>
              </a:solidFill>
            </a:endParaRPr>
          </a:p>
        </p:txBody>
      </p:sp>
      <p:sp>
        <p:nvSpPr>
          <p:cNvPr id="10" name="Content Placeholder 8"/>
          <p:cNvSpPr txBox="1">
            <a:spLocks/>
          </p:cNvSpPr>
          <p:nvPr/>
        </p:nvSpPr>
        <p:spPr>
          <a:xfrm>
            <a:off x="2341092" y="3295963"/>
            <a:ext cx="7269633" cy="479401"/>
          </a:xfrm>
          <a:prstGeom prst="rect">
            <a:avLst/>
          </a:prstGeom>
        </p:spPr>
        <p:txBody>
          <a:bodyPr vert="horz" lIns="0" tIns="0" rIns="0" bIns="0" rtlCol="0">
            <a:noAutofit/>
          </a:bodyPr>
          <a:lst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de-DE" sz="1400" dirty="0" smtClean="0"/>
              <a:t>Die SVP unterstützt die Revision des Waldgesetzes, verlangt aber punktuelle Anpassungen.</a:t>
            </a:r>
            <a:endParaRPr lang="de-DE" sz="1400" dirty="0"/>
          </a:p>
        </p:txBody>
      </p:sp>
      <p:sp>
        <p:nvSpPr>
          <p:cNvPr id="11" name="Rectangle 10"/>
          <p:cNvSpPr/>
          <p:nvPr/>
        </p:nvSpPr>
        <p:spPr>
          <a:xfrm>
            <a:off x="277200" y="3295963"/>
            <a:ext cx="1816100" cy="479401"/>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Position der SVP</a:t>
            </a:r>
            <a:endParaRPr lang="en-US" sz="1600" b="1" dirty="0">
              <a:solidFill>
                <a:schemeClr val="bg1"/>
              </a:solidFill>
            </a:endParaRPr>
          </a:p>
        </p:txBody>
      </p:sp>
      <p:sp>
        <p:nvSpPr>
          <p:cNvPr id="12" name="Content Placeholder 8"/>
          <p:cNvSpPr txBox="1">
            <a:spLocks/>
          </p:cNvSpPr>
          <p:nvPr/>
        </p:nvSpPr>
        <p:spPr>
          <a:xfrm>
            <a:off x="2341092" y="3857435"/>
            <a:ext cx="7269633" cy="2482367"/>
          </a:xfrm>
          <a:prstGeom prst="rect">
            <a:avLst/>
          </a:prstGeom>
        </p:spPr>
        <p:txBody>
          <a:bodyPr vert="horz" lIns="0" tIns="0" rIns="0" bIns="0" rtlCol="0">
            <a:noAutofit/>
          </a:bodyPr>
          <a:lst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de-CH" sz="1400" dirty="0" smtClean="0"/>
              <a:t>Mit den Beschlüssen von National- </a:t>
            </a:r>
            <a:r>
              <a:rPr lang="de-CH" sz="1400" dirty="0"/>
              <a:t>und Ständerat </a:t>
            </a:r>
            <a:r>
              <a:rPr lang="de-CH" sz="1400" dirty="0" smtClean="0"/>
              <a:t>soll </a:t>
            </a:r>
            <a:r>
              <a:rPr lang="de-CH" sz="1400" dirty="0"/>
              <a:t>der Schweizer Wald besser vor Schädlingen wie dem Asiatischen Laubholzbockkäfer geschützt und für Klimaveränderungen gewappnet werden. </a:t>
            </a:r>
            <a:endParaRPr lang="de-CH" sz="1400" dirty="0" smtClean="0"/>
          </a:p>
          <a:p>
            <a:pPr>
              <a:spcBef>
                <a:spcPts val="300"/>
              </a:spcBef>
            </a:pPr>
            <a:r>
              <a:rPr lang="de-CH" sz="1400" dirty="0" smtClean="0"/>
              <a:t>Unterstützung </a:t>
            </a:r>
            <a:r>
              <a:rPr lang="de-CH" sz="1400" dirty="0"/>
              <a:t>erhält zudem die Waldwirtschaft: Der Bund wird verpflichtet, den Absatz von nachhaltig produziertem Holz zu fördern und beim Bau von eigenen Gebäuden soweit geeignet nachhaltig produziertes Holz zu verwenden. </a:t>
            </a:r>
            <a:endParaRPr lang="de-CH" sz="1400" dirty="0" smtClean="0"/>
          </a:p>
          <a:p>
            <a:pPr>
              <a:spcBef>
                <a:spcPts val="300"/>
              </a:spcBef>
            </a:pPr>
            <a:r>
              <a:rPr lang="de-CH" sz="1400" dirty="0" smtClean="0"/>
              <a:t>Bezüglich </a:t>
            </a:r>
            <a:r>
              <a:rPr lang="de-CH" sz="1400" dirty="0"/>
              <a:t>Arbeitssicherheit, welche bis zum Schluss als Differenz zwischen den beiden Räten stand, hat sich ein Kompromiss durchgesetzt: Holzschlagunternehmen müssen künftig nachweisen, dass ihre Mitarbeitenden einen Kurs zur Sensibilisierung über die Gefahren von Holzerntearbeiten besucht haben und nicht eine zusätzliche Ausbildung dazu machen.</a:t>
            </a:r>
          </a:p>
          <a:p>
            <a:pPr>
              <a:spcBef>
                <a:spcPts val="300"/>
              </a:spcBef>
            </a:pPr>
            <a:endParaRPr lang="de-CH" sz="1400" dirty="0" smtClean="0"/>
          </a:p>
        </p:txBody>
      </p:sp>
      <p:sp>
        <p:nvSpPr>
          <p:cNvPr id="13" name="Rectangle 12"/>
          <p:cNvSpPr/>
          <p:nvPr/>
        </p:nvSpPr>
        <p:spPr>
          <a:xfrm>
            <a:off x="277200" y="3857435"/>
            <a:ext cx="1816100" cy="2482367"/>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Ergebnis in den Räten</a:t>
            </a:r>
            <a:endParaRPr lang="en-US" sz="1600" b="1" dirty="0">
              <a:solidFill>
                <a:schemeClr val="bg1"/>
              </a:solidFill>
            </a:endParaRPr>
          </a:p>
        </p:txBody>
      </p:sp>
      <p:sp>
        <p:nvSpPr>
          <p:cNvPr id="14" name="TextBox 13"/>
          <p:cNvSpPr txBox="1"/>
          <p:nvPr/>
        </p:nvSpPr>
        <p:spPr>
          <a:xfrm>
            <a:off x="586621" y="144126"/>
            <a:ext cx="2142318" cy="184666"/>
          </a:xfrm>
          <a:prstGeom prst="rect">
            <a:avLst/>
          </a:prstGeom>
          <a:noFill/>
        </p:spPr>
        <p:txBody>
          <a:bodyPr wrap="none" lIns="0" tIns="0" rIns="0" bIns="0" rtlCol="0">
            <a:spAutoFit/>
          </a:bodyPr>
          <a:lstStyle/>
          <a:p>
            <a:r>
              <a:rPr lang="de-DE" sz="1200" b="1" dirty="0"/>
              <a:t>Bundesgesetz über den Wald</a:t>
            </a:r>
          </a:p>
        </p:txBody>
      </p:sp>
      <p:sp>
        <p:nvSpPr>
          <p:cNvPr id="16" name="Oval 15"/>
          <p:cNvSpPr/>
          <p:nvPr/>
        </p:nvSpPr>
        <p:spPr>
          <a:xfrm>
            <a:off x="300624" y="126511"/>
            <a:ext cx="252000" cy="252000"/>
          </a:xfrm>
          <a:prstGeom prst="ellipse">
            <a:avLst/>
          </a:prstGeom>
          <a:solidFill>
            <a:srgbClr val="066BB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200" b="1" dirty="0" smtClean="0">
                <a:solidFill>
                  <a:schemeClr val="bg1"/>
                </a:solidFill>
                <a:latin typeface="+mn-lt"/>
              </a:rPr>
              <a:t>2</a:t>
            </a:r>
            <a:endParaRPr lang="en-US" sz="1200" b="1" dirty="0">
              <a:solidFill>
                <a:schemeClr val="bg1"/>
              </a:solidFill>
              <a:latin typeface="+mn-lt"/>
            </a:endParaRPr>
          </a:p>
        </p:txBody>
      </p:sp>
    </p:spTree>
    <p:extLst>
      <p:ext uri="{BB962C8B-B14F-4D97-AF65-F5344CB8AC3E}">
        <p14:creationId xmlns:p14="http://schemas.microsoft.com/office/powerpoint/2010/main" val="1999800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597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7"/>
          <p:cNvSpPr>
            <a:spLocks noGrp="1"/>
          </p:cNvSpPr>
          <p:nvPr>
            <p:ph type="title"/>
          </p:nvPr>
        </p:nvSpPr>
        <p:spPr>
          <a:xfrm>
            <a:off x="277201" y="594000"/>
            <a:ext cx="3412698" cy="2244734"/>
          </a:xfrm>
        </p:spPr>
        <p:txBody>
          <a:bodyPr/>
          <a:lstStyle/>
          <a:p>
            <a:pPr>
              <a:spcBef>
                <a:spcPts val="300"/>
              </a:spcBef>
            </a:pPr>
            <a:r>
              <a:rPr lang="de-CH" dirty="0" smtClean="0"/>
              <a:t>Das Waldgesetz wurde in der </a:t>
            </a:r>
            <a:r>
              <a:rPr lang="de-CH" dirty="0" err="1" smtClean="0"/>
              <a:t>Schlussab</a:t>
            </a:r>
            <a:r>
              <a:rPr lang="de-CH" dirty="0" smtClean="0"/>
              <a:t>-stimmung fast einstimmig angenommen</a:t>
            </a:r>
            <a:endParaRPr lang="de-CH" dirty="0"/>
          </a:p>
        </p:txBody>
      </p:sp>
      <p:sp>
        <p:nvSpPr>
          <p:cNvPr id="4" name="Slide Number Placeholder 3"/>
          <p:cNvSpPr>
            <a:spLocks noGrp="1"/>
          </p:cNvSpPr>
          <p:nvPr>
            <p:ph type="sldNum" sz="quarter" idx="12"/>
          </p:nvPr>
        </p:nvSpPr>
        <p:spPr/>
        <p:txBody>
          <a:bodyPr/>
          <a:lstStyle/>
          <a:p>
            <a:fld id="{1B101894-CD26-4755-B2AE-6750C1357069}" type="slidenum">
              <a:rPr lang="en-US" smtClean="0"/>
              <a:t>12</a:t>
            </a:fld>
            <a:endParaRPr lang="en-US"/>
          </a:p>
        </p:txBody>
      </p:sp>
      <p:sp>
        <p:nvSpPr>
          <p:cNvPr id="12" name="TextBox 11"/>
          <p:cNvSpPr txBox="1"/>
          <p:nvPr/>
        </p:nvSpPr>
        <p:spPr>
          <a:xfrm>
            <a:off x="284401" y="6407140"/>
            <a:ext cx="1046761" cy="107722"/>
          </a:xfrm>
          <a:prstGeom prst="rect">
            <a:avLst/>
          </a:prstGeom>
          <a:noFill/>
        </p:spPr>
        <p:txBody>
          <a:bodyPr wrap="none" lIns="0" tIns="0" rIns="0" bIns="0" rtlCol="0">
            <a:spAutoFit/>
          </a:bodyPr>
          <a:lstStyle/>
          <a:p>
            <a:r>
              <a:rPr lang="de-DE" sz="700" dirty="0" smtClean="0">
                <a:latin typeface="Arial" pitchFamily="34" charset="0"/>
                <a:cs typeface="Arial" pitchFamily="34" charset="0"/>
              </a:rPr>
              <a:t>Quelle: www.parlament.ch</a:t>
            </a:r>
            <a:endParaRPr lang="en-US" sz="700" dirty="0">
              <a:latin typeface="Arial" pitchFamily="34" charset="0"/>
              <a:cs typeface="Arial" pitchFamily="34" charset="0"/>
            </a:endParaRPr>
          </a:p>
        </p:txBody>
      </p:sp>
      <p:pic>
        <p:nvPicPr>
          <p:cNvPr id="16" name="Picture 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3475" y="3424238"/>
            <a:ext cx="19050"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8"/>
          <a:stretch>
            <a:fillRect/>
          </a:stretch>
        </p:blipFill>
        <p:spPr>
          <a:xfrm>
            <a:off x="3670851" y="3175"/>
            <a:ext cx="6235149" cy="6854825"/>
          </a:xfrm>
          <a:prstGeom prst="rect">
            <a:avLst/>
          </a:prstGeom>
        </p:spPr>
      </p:pic>
      <p:sp>
        <p:nvSpPr>
          <p:cNvPr id="21" name="Oval 20"/>
          <p:cNvSpPr/>
          <p:nvPr/>
        </p:nvSpPr>
        <p:spPr>
          <a:xfrm>
            <a:off x="7386817" y="5746416"/>
            <a:ext cx="2519183" cy="647076"/>
          </a:xfrm>
          <a:prstGeom prst="ellipse">
            <a:avLst/>
          </a:prstGeom>
          <a:noFill/>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GB" sz="1200" dirty="0">
              <a:latin typeface="+mn-lt"/>
            </a:endParaRPr>
          </a:p>
        </p:txBody>
      </p:sp>
      <p:sp>
        <p:nvSpPr>
          <p:cNvPr id="14" name="TextBox 13"/>
          <p:cNvSpPr txBox="1"/>
          <p:nvPr/>
        </p:nvSpPr>
        <p:spPr>
          <a:xfrm>
            <a:off x="586621" y="144126"/>
            <a:ext cx="2142318" cy="184666"/>
          </a:xfrm>
          <a:prstGeom prst="rect">
            <a:avLst/>
          </a:prstGeom>
          <a:noFill/>
        </p:spPr>
        <p:txBody>
          <a:bodyPr wrap="none" lIns="0" tIns="0" rIns="0" bIns="0" rtlCol="0">
            <a:spAutoFit/>
          </a:bodyPr>
          <a:lstStyle/>
          <a:p>
            <a:r>
              <a:rPr lang="de-DE" sz="1200" b="1" dirty="0"/>
              <a:t>Bundesgesetz über den Wald</a:t>
            </a:r>
          </a:p>
        </p:txBody>
      </p:sp>
      <p:sp>
        <p:nvSpPr>
          <p:cNvPr id="15" name="Oval 14"/>
          <p:cNvSpPr/>
          <p:nvPr/>
        </p:nvSpPr>
        <p:spPr>
          <a:xfrm>
            <a:off x="300624" y="126511"/>
            <a:ext cx="252000" cy="252000"/>
          </a:xfrm>
          <a:prstGeom prst="ellipse">
            <a:avLst/>
          </a:prstGeom>
          <a:solidFill>
            <a:srgbClr val="066BB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200" b="1" dirty="0" smtClean="0">
                <a:solidFill>
                  <a:schemeClr val="bg1"/>
                </a:solidFill>
                <a:latin typeface="+mn-lt"/>
              </a:rPr>
              <a:t>2</a:t>
            </a:r>
            <a:endParaRPr lang="en-US" sz="1200" b="1" dirty="0">
              <a:solidFill>
                <a:schemeClr val="bg1"/>
              </a:solidFill>
              <a:latin typeface="+mn-lt"/>
            </a:endParaRPr>
          </a:p>
        </p:txBody>
      </p:sp>
    </p:spTree>
    <p:extLst>
      <p:ext uri="{BB962C8B-B14F-4D97-AF65-F5344CB8AC3E}">
        <p14:creationId xmlns:p14="http://schemas.microsoft.com/office/powerpoint/2010/main" val="912530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388673" y="6553200"/>
            <a:ext cx="9245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ts val="3600"/>
              </a:lnSpc>
              <a:buFont typeface="Arial" pitchFamily="34" charset="0"/>
              <a:defRPr sz="3000">
                <a:solidFill>
                  <a:schemeClr val="tx1"/>
                </a:solidFill>
                <a:latin typeface="Arial" pitchFamily="34" charset="0"/>
              </a:defRPr>
            </a:lvl1pPr>
            <a:lvl2pPr marL="742950" indent="-285750" eaLnBrk="0" hangingPunct="0">
              <a:lnSpc>
                <a:spcPts val="3600"/>
              </a:lnSpc>
              <a:buFont typeface="Arial" pitchFamily="34" charset="0"/>
              <a:buChar char="–"/>
              <a:defRPr sz="3000">
                <a:solidFill>
                  <a:schemeClr val="tx1"/>
                </a:solidFill>
                <a:latin typeface="Arial" pitchFamily="34" charset="0"/>
              </a:defRPr>
            </a:lvl2pPr>
            <a:lvl3pPr marL="1143000" indent="-228600" eaLnBrk="0" hangingPunct="0">
              <a:lnSpc>
                <a:spcPts val="3100"/>
              </a:lnSpc>
              <a:buFont typeface="Arial" pitchFamily="34" charset="0"/>
              <a:buChar char="–"/>
              <a:defRPr sz="2600">
                <a:solidFill>
                  <a:schemeClr val="tx1"/>
                </a:solidFill>
                <a:latin typeface="Arial" pitchFamily="34" charset="0"/>
              </a:defRPr>
            </a:lvl3pPr>
            <a:lvl4pPr marL="1600200" indent="-228600" eaLnBrk="0" hangingPunct="0">
              <a:lnSpc>
                <a:spcPts val="2800"/>
              </a:lnSpc>
              <a:buFont typeface="Arial" pitchFamily="34" charset="0"/>
              <a:buChar char="–"/>
              <a:defRPr sz="2200">
                <a:solidFill>
                  <a:schemeClr val="tx1"/>
                </a:solidFill>
                <a:latin typeface="Arial" pitchFamily="34" charset="0"/>
              </a:defRPr>
            </a:lvl4pPr>
            <a:lvl5pPr marL="2057400" indent="-228600" eaLnBrk="0" hangingPunct="0">
              <a:lnSpc>
                <a:spcPts val="2800"/>
              </a:lnSpc>
              <a:buFont typeface="Arial" pitchFamily="34" charset="0"/>
              <a:buChar char="–"/>
              <a:defRPr sz="2200">
                <a:solidFill>
                  <a:schemeClr val="tx1"/>
                </a:solidFill>
                <a:latin typeface="Arial" pitchFamily="34" charset="0"/>
              </a:defRPr>
            </a:lvl5pPr>
            <a:lvl6pPr marL="2514600" indent="-228600" eaLnBrk="0" fontAlgn="base" hangingPunct="0">
              <a:lnSpc>
                <a:spcPts val="2800"/>
              </a:lnSpc>
              <a:spcBef>
                <a:spcPct val="0"/>
              </a:spcBef>
              <a:spcAft>
                <a:spcPct val="0"/>
              </a:spcAft>
              <a:buFont typeface="Arial" pitchFamily="34" charset="0"/>
              <a:buChar char="–"/>
              <a:defRPr sz="2200">
                <a:solidFill>
                  <a:schemeClr val="tx1"/>
                </a:solidFill>
                <a:latin typeface="Arial" pitchFamily="34" charset="0"/>
              </a:defRPr>
            </a:lvl6pPr>
            <a:lvl7pPr marL="2971800" indent="-228600" eaLnBrk="0" fontAlgn="base" hangingPunct="0">
              <a:lnSpc>
                <a:spcPts val="2800"/>
              </a:lnSpc>
              <a:spcBef>
                <a:spcPct val="0"/>
              </a:spcBef>
              <a:spcAft>
                <a:spcPct val="0"/>
              </a:spcAft>
              <a:buFont typeface="Arial" pitchFamily="34" charset="0"/>
              <a:buChar char="–"/>
              <a:defRPr sz="2200">
                <a:solidFill>
                  <a:schemeClr val="tx1"/>
                </a:solidFill>
                <a:latin typeface="Arial" pitchFamily="34" charset="0"/>
              </a:defRPr>
            </a:lvl7pPr>
            <a:lvl8pPr marL="3429000" indent="-228600" eaLnBrk="0" fontAlgn="base" hangingPunct="0">
              <a:lnSpc>
                <a:spcPts val="2800"/>
              </a:lnSpc>
              <a:spcBef>
                <a:spcPct val="0"/>
              </a:spcBef>
              <a:spcAft>
                <a:spcPct val="0"/>
              </a:spcAft>
              <a:buFont typeface="Arial" pitchFamily="34" charset="0"/>
              <a:buChar char="–"/>
              <a:defRPr sz="2200">
                <a:solidFill>
                  <a:schemeClr val="tx1"/>
                </a:solidFill>
                <a:latin typeface="Arial" pitchFamily="34" charset="0"/>
              </a:defRPr>
            </a:lvl8pPr>
            <a:lvl9pPr marL="3886200" indent="-228600" eaLnBrk="0" fontAlgn="base" hangingPunct="0">
              <a:lnSpc>
                <a:spcPts val="2800"/>
              </a:lnSpc>
              <a:spcBef>
                <a:spcPct val="0"/>
              </a:spcBef>
              <a:spcAft>
                <a:spcPct val="0"/>
              </a:spcAft>
              <a:buFont typeface="Arial" pitchFamily="34" charset="0"/>
              <a:buChar char="–"/>
              <a:defRPr sz="2200">
                <a:solidFill>
                  <a:schemeClr val="tx1"/>
                </a:solidFill>
                <a:latin typeface="Arial" pitchFamily="34" charset="0"/>
              </a:defRPr>
            </a:lvl9pPr>
          </a:lstStyle>
          <a:p>
            <a:pPr algn="r" eaLnBrk="1" hangingPunct="1">
              <a:lnSpc>
                <a:spcPct val="100000"/>
              </a:lnSpc>
              <a:buFontTx/>
              <a:buNone/>
            </a:pPr>
            <a:r>
              <a:rPr lang="de-CH" altLang="de-DE" sz="1200">
                <a:solidFill>
                  <a:srgbClr val="C3375A"/>
                </a:solidFill>
                <a:latin typeface="Arial Narrow" pitchFamily="34" charset="0"/>
              </a:rPr>
              <a:t> </a:t>
            </a:r>
          </a:p>
        </p:txBody>
      </p:sp>
      <p:sp>
        <p:nvSpPr>
          <p:cNvPr id="12" name="Title 7"/>
          <p:cNvSpPr txBox="1">
            <a:spLocks/>
          </p:cNvSpPr>
          <p:nvPr/>
        </p:nvSpPr>
        <p:spPr>
          <a:xfrm>
            <a:off x="277200" y="594000"/>
            <a:ext cx="9628800" cy="716400"/>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tx1"/>
                </a:solidFill>
                <a:latin typeface="Book Antiqua" pitchFamily="18" charset="0"/>
                <a:ea typeface="+mj-ea"/>
                <a:cs typeface="+mj-cs"/>
              </a:defRPr>
            </a:lvl1pPr>
          </a:lstStyle>
          <a:p>
            <a:r>
              <a:rPr lang="de-DE" dirty="0" smtClean="0"/>
              <a:t>Die Schweiz hat heute ein i</a:t>
            </a:r>
            <a:r>
              <a:rPr lang="de-DE" dirty="0" smtClean="0">
                <a:solidFill>
                  <a:srgbClr val="000000"/>
                </a:solidFill>
              </a:rPr>
              <a:t>nternational höchst kompetitives Steuerregime</a:t>
            </a:r>
            <a:endParaRPr lang="en-US" dirty="0"/>
          </a:p>
        </p:txBody>
      </p:sp>
      <p:sp>
        <p:nvSpPr>
          <p:cNvPr id="14" name="TextBox 13"/>
          <p:cNvSpPr txBox="1"/>
          <p:nvPr/>
        </p:nvSpPr>
        <p:spPr>
          <a:xfrm>
            <a:off x="284401" y="6407140"/>
            <a:ext cx="3127539" cy="107722"/>
          </a:xfrm>
          <a:prstGeom prst="rect">
            <a:avLst/>
          </a:prstGeom>
          <a:noFill/>
        </p:spPr>
        <p:txBody>
          <a:bodyPr wrap="square" lIns="0" tIns="0" rIns="0" bIns="0" rtlCol="0">
            <a:spAutoFit/>
          </a:bodyPr>
          <a:lstStyle/>
          <a:p>
            <a:r>
              <a:rPr lang="de-DE" sz="700" dirty="0">
                <a:latin typeface="Arial" pitchFamily="34" charset="0"/>
                <a:cs typeface="Arial" pitchFamily="34" charset="0"/>
              </a:rPr>
              <a:t>Quelle: ESTV / EFV; Zahlen von 2010</a:t>
            </a:r>
          </a:p>
        </p:txBody>
      </p:sp>
      <p:sp>
        <p:nvSpPr>
          <p:cNvPr id="11" name="Slide Number Placeholder 3"/>
          <p:cNvSpPr>
            <a:spLocks noGrp="1"/>
          </p:cNvSpPr>
          <p:nvPr>
            <p:ph type="sldNum" sz="quarter" idx="4294967295"/>
          </p:nvPr>
        </p:nvSpPr>
        <p:spPr>
          <a:xfrm>
            <a:off x="9072000" y="6573600"/>
            <a:ext cx="540001" cy="183600"/>
          </a:xfrm>
          <a:prstGeom prst="rect">
            <a:avLst/>
          </a:prstGeom>
        </p:spPr>
        <p:txBody>
          <a:bodyPr vert="horz" wrap="square" lIns="0" tIns="0" rIns="0" bIns="0" rtlCol="0" anchor="t" anchorCtr="0">
            <a:noAutofit/>
          </a:bodyPr>
          <a:lstStyle/>
          <a:p>
            <a:pPr algn="r"/>
            <a:fld id="{1B101894-CD26-4755-B2AE-6750C1357069}" type="slidenum">
              <a:rPr lang="en-US" sz="1200">
                <a:solidFill>
                  <a:srgbClr val="000000"/>
                </a:solidFill>
                <a:latin typeface="Arial" pitchFamily="34" charset="0"/>
                <a:cs typeface="Arial" pitchFamily="34" charset="0"/>
              </a:rPr>
              <a:pPr algn="r"/>
              <a:t>13</a:t>
            </a:fld>
            <a:endParaRPr lang="en-US" sz="1200">
              <a:solidFill>
                <a:srgbClr val="000000"/>
              </a:solidFill>
              <a:latin typeface="Arial" pitchFamily="34" charset="0"/>
              <a:cs typeface="Arial" pitchFamily="34" charset="0"/>
            </a:endParaRPr>
          </a:p>
        </p:txBody>
      </p:sp>
      <p:sp>
        <p:nvSpPr>
          <p:cNvPr id="6" name="Title 7"/>
          <p:cNvSpPr txBox="1">
            <a:spLocks/>
          </p:cNvSpPr>
          <p:nvPr/>
        </p:nvSpPr>
        <p:spPr>
          <a:xfrm>
            <a:off x="284400" y="1871662"/>
            <a:ext cx="6184639" cy="4187944"/>
          </a:xfrm>
          <a:prstGeom prst="rect">
            <a:avLst/>
          </a:prstGeom>
        </p:spPr>
        <p:txBody>
          <a:bodyPr vert="horz" lIns="0" tIns="0" rIns="0" bIns="0" rtlCol="0">
            <a:noAutofit/>
          </a:bodyPr>
          <a:lstStyle>
            <a:lvl1pPr indent="0">
              <a:spcBef>
                <a:spcPts val="0"/>
              </a:spcBef>
              <a:buFont typeface="Wingdings" pitchFamily="2" charset="2"/>
              <a:buNone/>
              <a:defRPr sz="1200" b="1">
                <a:cs typeface="Arial" pitchFamily="34" charset="0"/>
              </a:defRPr>
            </a:lvl1pPr>
            <a:lvl2pPr marL="356400" indent="-172800">
              <a:lnSpc>
                <a:spcPct val="90000"/>
              </a:lnSpc>
              <a:spcBef>
                <a:spcPts val="768"/>
              </a:spcBef>
              <a:buFont typeface="Arial" pitchFamily="34" charset="0"/>
              <a:buChar char="–"/>
              <a:defRPr sz="1600">
                <a:latin typeface="Arial" pitchFamily="34" charset="0"/>
                <a:cs typeface="Arial" pitchFamily="34" charset="0"/>
              </a:defRPr>
            </a:lvl2pPr>
            <a:lvl3pPr marL="538163" indent="-180975">
              <a:lnSpc>
                <a:spcPct val="90000"/>
              </a:lnSpc>
              <a:spcBef>
                <a:spcPts val="768"/>
              </a:spcBef>
              <a:buFont typeface="Arial" pitchFamily="34" charset="0"/>
              <a:buChar char="•"/>
              <a:defRPr sz="1600">
                <a:latin typeface="Arial" pitchFamily="34" charset="0"/>
                <a:cs typeface="Arial" pitchFamily="34" charset="0"/>
              </a:defRPr>
            </a:lvl3pPr>
            <a:lvl4pPr marL="719138" indent="-180975">
              <a:lnSpc>
                <a:spcPct val="90000"/>
              </a:lnSpc>
              <a:spcBef>
                <a:spcPts val="768"/>
              </a:spcBef>
              <a:buFont typeface="Arial" pitchFamily="34" charset="0"/>
              <a:buChar char="–"/>
              <a:defRPr sz="1600">
                <a:latin typeface="Arial" pitchFamily="34" charset="0"/>
                <a:cs typeface="Arial" pitchFamily="34" charset="0"/>
              </a:defRPr>
            </a:lvl4pPr>
            <a:lvl5pPr marL="900000" indent="-180000">
              <a:lnSpc>
                <a:spcPct val="90000"/>
              </a:lnSpc>
              <a:spcBef>
                <a:spcPts val="768"/>
              </a:spcBef>
              <a:buFont typeface="Arial" pitchFamily="34" charset="0"/>
              <a:buChar char="•"/>
              <a:defRPr sz="1600">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lvl="1" indent="0">
              <a:buNone/>
            </a:pPr>
            <a:r>
              <a:rPr lang="de-CH" b="1" dirty="0" smtClean="0">
                <a:solidFill>
                  <a:srgbClr val="000000"/>
                </a:solidFill>
              </a:rPr>
              <a:t>Einnahmen aus Gewinnsteuern</a:t>
            </a:r>
          </a:p>
          <a:p>
            <a:pPr lvl="1">
              <a:buFont typeface="Wingdings" panose="05000000000000000000" pitchFamily="2" charset="2"/>
              <a:buChar char="§"/>
            </a:pPr>
            <a:r>
              <a:rPr lang="de-CH" dirty="0"/>
              <a:t>Steueraufkommen Kantone </a:t>
            </a:r>
            <a:r>
              <a:rPr lang="de-CH" dirty="0" smtClean="0"/>
              <a:t>und </a:t>
            </a:r>
            <a:r>
              <a:rPr lang="de-CH" dirty="0"/>
              <a:t>Gemeinden: CHF 8,2 Mrd., davon </a:t>
            </a:r>
            <a:r>
              <a:rPr lang="de-CH" b="1" dirty="0"/>
              <a:t>Gesellschaften mit kantonalem Steuerstatus: CHF 1,3 Mrd. </a:t>
            </a:r>
            <a:r>
              <a:rPr lang="de-CH" dirty="0"/>
              <a:t>(Schätzung)</a:t>
            </a:r>
          </a:p>
          <a:p>
            <a:pPr lvl="1">
              <a:buFont typeface="Wingdings" panose="05000000000000000000" pitchFamily="2" charset="2"/>
              <a:buChar char="§"/>
            </a:pPr>
            <a:r>
              <a:rPr lang="de-CH" dirty="0" smtClean="0"/>
              <a:t>Steueraufkommen Bund: CHF 7,6 Mrd., davon </a:t>
            </a:r>
            <a:r>
              <a:rPr lang="de-CH" b="1" dirty="0" smtClean="0"/>
              <a:t>Gesellschaften mit kantonalem Steuerstatus: CHF 3,5 Mrd.</a:t>
            </a:r>
          </a:p>
          <a:p>
            <a:pPr lvl="1">
              <a:buFont typeface="Wingdings" panose="05000000000000000000" pitchFamily="2" charset="2"/>
              <a:buChar char="§"/>
            </a:pPr>
            <a:r>
              <a:rPr lang="de-CH" dirty="0" smtClean="0"/>
              <a:t>Steuersätze inkl</a:t>
            </a:r>
            <a:r>
              <a:rPr lang="de-CH" dirty="0"/>
              <a:t>. </a:t>
            </a:r>
            <a:r>
              <a:rPr lang="de-CH" dirty="0" smtClean="0"/>
              <a:t>direkte Bundessteuer betragen je nach Kanton ca. 12-24%</a:t>
            </a:r>
          </a:p>
          <a:p>
            <a:pPr lvl="1">
              <a:buFont typeface="Wingdings" panose="05000000000000000000" pitchFamily="2" charset="2"/>
              <a:buChar char="§"/>
            </a:pPr>
            <a:endParaRPr lang="de-CH" dirty="0" smtClean="0"/>
          </a:p>
          <a:p>
            <a:r>
              <a:rPr lang="de-CH" sz="1600" dirty="0" smtClean="0"/>
              <a:t>Kantonale Steuerregimes</a:t>
            </a:r>
            <a:endParaRPr lang="de-CH" dirty="0" smtClean="0"/>
          </a:p>
          <a:p>
            <a:pPr lvl="1">
              <a:buFont typeface="Wingdings" panose="05000000000000000000" pitchFamily="2" charset="2"/>
              <a:buChar char="§"/>
            </a:pPr>
            <a:r>
              <a:rPr lang="de-CH" dirty="0" smtClean="0"/>
              <a:t>Sonderregelung für bestimmte Unternehmen (</a:t>
            </a:r>
            <a:r>
              <a:rPr lang="de-DE" dirty="0" smtClean="0"/>
              <a:t>Holdinggesell-</a:t>
            </a:r>
            <a:r>
              <a:rPr lang="de-DE" dirty="0" err="1" smtClean="0"/>
              <a:t>schaften</a:t>
            </a:r>
            <a:r>
              <a:rPr lang="de-DE" dirty="0" smtClean="0"/>
              <a:t>, Domizilgesellschaften, gemischte Gesellschaften etc.); g</a:t>
            </a:r>
            <a:r>
              <a:rPr lang="de-CH" dirty="0" err="1" smtClean="0"/>
              <a:t>eregelt</a:t>
            </a:r>
            <a:r>
              <a:rPr lang="de-CH" dirty="0" smtClean="0"/>
              <a:t> im Steuerharmonisierungsgesetz des Bundes (Art. 28)</a:t>
            </a:r>
          </a:p>
          <a:p>
            <a:pPr lvl="1">
              <a:buFont typeface="Wingdings" panose="05000000000000000000" pitchFamily="2" charset="2"/>
              <a:buChar char="§"/>
            </a:pPr>
            <a:r>
              <a:rPr lang="de-CH" b="1" dirty="0" smtClean="0"/>
              <a:t>Tiefere kantonale Besteuerung </a:t>
            </a:r>
            <a:r>
              <a:rPr lang="de-CH" dirty="0" smtClean="0"/>
              <a:t>mittels Reduktion der Bemessungsgrundlage</a:t>
            </a:r>
          </a:p>
          <a:p>
            <a:pPr lvl="1">
              <a:buFont typeface="Wingdings" panose="05000000000000000000" pitchFamily="2" charset="2"/>
              <a:buChar char="§"/>
            </a:pPr>
            <a:r>
              <a:rPr lang="de-CH" b="1" dirty="0" smtClean="0"/>
              <a:t>Ordentliche Besteuerung auf Stufe Bund</a:t>
            </a:r>
            <a:endParaRPr lang="de-CH" b="1" dirty="0"/>
          </a:p>
        </p:txBody>
      </p:sp>
      <p:sp>
        <p:nvSpPr>
          <p:cNvPr id="7" name="AutoShape 2"/>
          <p:cNvSpPr>
            <a:spLocks noChangeArrowheads="1"/>
          </p:cNvSpPr>
          <p:nvPr/>
        </p:nvSpPr>
        <p:spPr bwMode="auto">
          <a:xfrm rot="5400000">
            <a:off x="5346859" y="3814352"/>
            <a:ext cx="3175000" cy="548508"/>
          </a:xfrm>
          <a:prstGeom prst="triangle">
            <a:avLst>
              <a:gd name="adj" fmla="val 50000"/>
            </a:avLst>
          </a:prstGeom>
          <a:solidFill>
            <a:srgbClr val="5571B4"/>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45720" rIns="45720" anchor="ctr"/>
          <a:lstStyle/>
          <a:p>
            <a:pPr defTabSz="914296" eaLnBrk="0" fontAlgn="base" hangingPunct="0">
              <a:spcBef>
                <a:spcPct val="0"/>
              </a:spcBef>
              <a:spcAft>
                <a:spcPct val="0"/>
              </a:spcAft>
            </a:pPr>
            <a:endParaRPr lang="en-US" sz="1200" smtClean="0">
              <a:solidFill>
                <a:srgbClr val="000000"/>
              </a:solidFill>
            </a:endParaRPr>
          </a:p>
        </p:txBody>
      </p:sp>
      <p:sp>
        <p:nvSpPr>
          <p:cNvPr id="8" name="Title 7"/>
          <p:cNvSpPr txBox="1">
            <a:spLocks/>
          </p:cNvSpPr>
          <p:nvPr/>
        </p:nvSpPr>
        <p:spPr>
          <a:xfrm>
            <a:off x="7353942" y="1871662"/>
            <a:ext cx="2078984" cy="4187944"/>
          </a:xfrm>
          <a:prstGeom prst="rect">
            <a:avLst/>
          </a:prstGeom>
        </p:spPr>
        <p:txBody>
          <a:bodyPr vert="horz" lIns="0" tIns="0" rIns="0" bIns="0" rtlCol="0" anchor="ctr" anchorCtr="0">
            <a:noAutofit/>
          </a:bodyPr>
          <a:lstStyle>
            <a:lvl1pPr indent="0">
              <a:spcBef>
                <a:spcPts val="0"/>
              </a:spcBef>
              <a:buFont typeface="Wingdings" pitchFamily="2" charset="2"/>
              <a:buNone/>
              <a:defRPr sz="1200" b="1">
                <a:cs typeface="Arial" pitchFamily="34" charset="0"/>
              </a:defRPr>
            </a:lvl1pPr>
            <a:lvl2pPr marL="356400" indent="-172800">
              <a:lnSpc>
                <a:spcPct val="90000"/>
              </a:lnSpc>
              <a:spcBef>
                <a:spcPts val="768"/>
              </a:spcBef>
              <a:buFont typeface="Arial" pitchFamily="34" charset="0"/>
              <a:buChar char="–"/>
              <a:defRPr sz="1600">
                <a:latin typeface="Arial" pitchFamily="34" charset="0"/>
                <a:cs typeface="Arial" pitchFamily="34" charset="0"/>
              </a:defRPr>
            </a:lvl2pPr>
            <a:lvl3pPr marL="538163" indent="-180975">
              <a:lnSpc>
                <a:spcPct val="90000"/>
              </a:lnSpc>
              <a:spcBef>
                <a:spcPts val="768"/>
              </a:spcBef>
              <a:buFont typeface="Arial" pitchFamily="34" charset="0"/>
              <a:buChar char="•"/>
              <a:defRPr sz="1600">
                <a:latin typeface="Arial" pitchFamily="34" charset="0"/>
                <a:cs typeface="Arial" pitchFamily="34" charset="0"/>
              </a:defRPr>
            </a:lvl3pPr>
            <a:lvl4pPr marL="719138" indent="-180975">
              <a:lnSpc>
                <a:spcPct val="90000"/>
              </a:lnSpc>
              <a:spcBef>
                <a:spcPts val="768"/>
              </a:spcBef>
              <a:buFont typeface="Arial" pitchFamily="34" charset="0"/>
              <a:buChar char="–"/>
              <a:defRPr sz="1600">
                <a:latin typeface="Arial" pitchFamily="34" charset="0"/>
                <a:cs typeface="Arial" pitchFamily="34" charset="0"/>
              </a:defRPr>
            </a:lvl4pPr>
            <a:lvl5pPr marL="900000" indent="-180000">
              <a:lnSpc>
                <a:spcPct val="90000"/>
              </a:lnSpc>
              <a:spcBef>
                <a:spcPts val="768"/>
              </a:spcBef>
              <a:buFont typeface="Arial" pitchFamily="34" charset="0"/>
              <a:buChar char="•"/>
              <a:defRPr sz="1600">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285750" lvl="1" indent="-285750">
              <a:buFont typeface="Wingdings" panose="05000000000000000000" pitchFamily="2" charset="2"/>
              <a:buChar char="§"/>
            </a:pPr>
            <a:r>
              <a:rPr lang="de-DE" sz="1800" b="1" dirty="0" smtClean="0">
                <a:solidFill>
                  <a:srgbClr val="000000"/>
                </a:solidFill>
              </a:rPr>
              <a:t>International </a:t>
            </a:r>
            <a:r>
              <a:rPr lang="de-DE" sz="1800" b="1" dirty="0">
                <a:solidFill>
                  <a:srgbClr val="000000"/>
                </a:solidFill>
              </a:rPr>
              <a:t>kompetitive Besteuerung </a:t>
            </a:r>
            <a:r>
              <a:rPr lang="de-DE" sz="1800" dirty="0">
                <a:solidFill>
                  <a:srgbClr val="000000"/>
                </a:solidFill>
              </a:rPr>
              <a:t>für bestimmte mobile </a:t>
            </a:r>
            <a:r>
              <a:rPr lang="de-DE" sz="1800" dirty="0" smtClean="0">
                <a:solidFill>
                  <a:srgbClr val="000000"/>
                </a:solidFill>
              </a:rPr>
              <a:t>Unternehmens-aktivitäten</a:t>
            </a:r>
            <a:endParaRPr lang="de-DE" sz="1800" dirty="0">
              <a:solidFill>
                <a:srgbClr val="000000"/>
              </a:solidFill>
            </a:endParaRPr>
          </a:p>
          <a:p>
            <a:pPr marL="285750" lvl="1" indent="-285750">
              <a:buFont typeface="Wingdings" panose="05000000000000000000" pitchFamily="2" charset="2"/>
              <a:buChar char="§"/>
            </a:pPr>
            <a:r>
              <a:rPr lang="de-DE" sz="1800" b="1" dirty="0" smtClean="0">
                <a:solidFill>
                  <a:srgbClr val="000000"/>
                </a:solidFill>
              </a:rPr>
              <a:t>De facto eingeschränkter </a:t>
            </a:r>
            <a:r>
              <a:rPr lang="de-DE" sz="1800" b="1" dirty="0">
                <a:solidFill>
                  <a:srgbClr val="000000"/>
                </a:solidFill>
              </a:rPr>
              <a:t>interkantonaler </a:t>
            </a:r>
            <a:r>
              <a:rPr lang="de-DE" sz="1800" b="1" dirty="0" smtClean="0">
                <a:solidFill>
                  <a:srgbClr val="000000"/>
                </a:solidFill>
              </a:rPr>
              <a:t>Steuerwett-</a:t>
            </a:r>
            <a:r>
              <a:rPr lang="de-DE" sz="1800" b="1" dirty="0" err="1" smtClean="0">
                <a:solidFill>
                  <a:srgbClr val="000000"/>
                </a:solidFill>
              </a:rPr>
              <a:t>bewerb</a:t>
            </a:r>
            <a:r>
              <a:rPr lang="de-DE" sz="1800" dirty="0" smtClean="0">
                <a:solidFill>
                  <a:srgbClr val="000000"/>
                </a:solidFill>
              </a:rPr>
              <a:t>, da geringe Belastungs-unterschiede </a:t>
            </a:r>
            <a:r>
              <a:rPr lang="de-DE" sz="1800" dirty="0">
                <a:solidFill>
                  <a:srgbClr val="000000"/>
                </a:solidFill>
              </a:rPr>
              <a:t>in den </a:t>
            </a:r>
            <a:r>
              <a:rPr lang="de-DE" sz="1800" dirty="0" smtClean="0">
                <a:solidFill>
                  <a:srgbClr val="000000"/>
                </a:solidFill>
              </a:rPr>
              <a:t>Kantonen</a:t>
            </a:r>
            <a:endParaRPr lang="de-DE" sz="1800" dirty="0">
              <a:solidFill>
                <a:srgbClr val="000000"/>
              </a:solidFill>
            </a:endParaRPr>
          </a:p>
        </p:txBody>
      </p:sp>
      <p:sp>
        <p:nvSpPr>
          <p:cNvPr id="9" name="TextBox 8"/>
          <p:cNvSpPr txBox="1"/>
          <p:nvPr/>
        </p:nvSpPr>
        <p:spPr>
          <a:xfrm>
            <a:off x="586621" y="144126"/>
            <a:ext cx="2715487" cy="184666"/>
          </a:xfrm>
          <a:prstGeom prst="rect">
            <a:avLst/>
          </a:prstGeom>
          <a:noFill/>
        </p:spPr>
        <p:txBody>
          <a:bodyPr wrap="none" lIns="0" tIns="0" rIns="0" bIns="0" rtlCol="0">
            <a:spAutoFit/>
          </a:bodyPr>
          <a:lstStyle/>
          <a:p>
            <a:r>
              <a:rPr lang="de-DE" sz="1200" b="1" dirty="0"/>
              <a:t>Unternehmenssteuerreformgesetz III </a:t>
            </a:r>
          </a:p>
        </p:txBody>
      </p:sp>
      <p:sp>
        <p:nvSpPr>
          <p:cNvPr id="10" name="Oval 9"/>
          <p:cNvSpPr/>
          <p:nvPr/>
        </p:nvSpPr>
        <p:spPr>
          <a:xfrm>
            <a:off x="300624" y="126511"/>
            <a:ext cx="252000" cy="252000"/>
          </a:xfrm>
          <a:prstGeom prst="ellipse">
            <a:avLst/>
          </a:prstGeom>
          <a:solidFill>
            <a:srgbClr val="066BB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200" b="1" dirty="0" smtClean="0">
                <a:solidFill>
                  <a:schemeClr val="bg1"/>
                </a:solidFill>
                <a:latin typeface="+mn-lt"/>
              </a:rPr>
              <a:t>3</a:t>
            </a:r>
            <a:endParaRPr lang="en-US" sz="1200" b="1" dirty="0">
              <a:solidFill>
                <a:schemeClr val="bg1"/>
              </a:solidFill>
              <a:latin typeface="+mn-lt"/>
            </a:endParaRPr>
          </a:p>
        </p:txBody>
      </p:sp>
    </p:spTree>
    <p:extLst>
      <p:ext uri="{BB962C8B-B14F-4D97-AF65-F5344CB8AC3E}">
        <p14:creationId xmlns:p14="http://schemas.microsoft.com/office/powerpoint/2010/main" val="3116836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tabLst>
                <a:tab pos="4397375" algn="l"/>
              </a:tabLst>
            </a:pPr>
            <a:r>
              <a:rPr lang="de-CH" dirty="0" smtClean="0"/>
              <a:t>In der </a:t>
            </a:r>
            <a:r>
              <a:rPr lang="de-CH" dirty="0"/>
              <a:t>Schweiz </a:t>
            </a:r>
            <a:r>
              <a:rPr lang="de-CH" dirty="0" smtClean="0"/>
              <a:t>werden</a:t>
            </a:r>
            <a:r>
              <a:rPr lang="de-DE" dirty="0"/>
              <a:t> </a:t>
            </a:r>
            <a:r>
              <a:rPr lang="de-DE" dirty="0" smtClean="0"/>
              <a:t>unter </a:t>
            </a:r>
            <a:r>
              <a:rPr lang="de-DE" dirty="0"/>
              <a:t>den kantonalen Steuerregimes</a:t>
            </a:r>
            <a:r>
              <a:rPr lang="de-CH" dirty="0" smtClean="0"/>
              <a:t> ausländische Erträge </a:t>
            </a:r>
            <a:r>
              <a:rPr lang="de-DE" dirty="0" smtClean="0"/>
              <a:t>tiefer </a:t>
            </a:r>
            <a:r>
              <a:rPr lang="de-DE" dirty="0"/>
              <a:t>besteuert als inländische Erträge</a:t>
            </a:r>
            <a:endParaRPr lang="de-CH" dirty="0"/>
          </a:p>
        </p:txBody>
      </p:sp>
      <p:sp>
        <p:nvSpPr>
          <p:cNvPr id="9" name="Content Placeholder 8"/>
          <p:cNvSpPr>
            <a:spLocks noGrp="1"/>
          </p:cNvSpPr>
          <p:nvPr>
            <p:ph idx="1"/>
          </p:nvPr>
        </p:nvSpPr>
        <p:spPr>
          <a:xfrm>
            <a:off x="292100" y="1679575"/>
            <a:ext cx="9323388" cy="4570916"/>
          </a:xfrm>
        </p:spPr>
        <p:txBody>
          <a:bodyPr>
            <a:noAutofit/>
          </a:bodyPr>
          <a:lstStyle/>
          <a:p>
            <a:pPr marL="363538" indent="-363538">
              <a:spcBef>
                <a:spcPts val="900"/>
              </a:spcBef>
            </a:pPr>
            <a:r>
              <a:rPr lang="de-DE" sz="2000" dirty="0" smtClean="0"/>
              <a:t>Unter den kantonalen Steuerregimes werden </a:t>
            </a:r>
            <a:r>
              <a:rPr lang="de-DE" sz="2000" b="1" dirty="0"/>
              <a:t>ausländische Erträge </a:t>
            </a:r>
            <a:r>
              <a:rPr lang="de-DE" sz="2000" dirty="0" smtClean="0"/>
              <a:t>von Domizil-, Holding- </a:t>
            </a:r>
            <a:r>
              <a:rPr lang="de-DE" sz="2000" dirty="0"/>
              <a:t>und </a:t>
            </a:r>
            <a:r>
              <a:rPr lang="de-DE" sz="2000" dirty="0" smtClean="0"/>
              <a:t>gemischten Gesellschaften teilweise tiefer besteuert als inländische Erträge (sogenanntes </a:t>
            </a:r>
            <a:r>
              <a:rPr lang="de-DE" sz="2000" dirty="0"/>
              <a:t>"</a:t>
            </a:r>
            <a:r>
              <a:rPr lang="de-DE" sz="2000" b="1" dirty="0"/>
              <a:t>ring </a:t>
            </a:r>
            <a:r>
              <a:rPr lang="de-DE" sz="2000" b="1" dirty="0" err="1"/>
              <a:t>fencing</a:t>
            </a:r>
            <a:r>
              <a:rPr lang="de-DE" sz="2000" dirty="0" smtClean="0"/>
              <a:t>").</a:t>
            </a:r>
          </a:p>
          <a:p>
            <a:pPr marL="363538" indent="-363538">
              <a:spcBef>
                <a:spcPts val="900"/>
              </a:spcBef>
            </a:pPr>
            <a:r>
              <a:rPr lang="de-DE" sz="2000" dirty="0" smtClean="0"/>
              <a:t>Diese privilegierte  Besteuerung ausländischer </a:t>
            </a:r>
            <a:r>
              <a:rPr lang="de-DE" sz="2000" dirty="0"/>
              <a:t>Erträge </a:t>
            </a:r>
            <a:r>
              <a:rPr lang="de-DE" sz="2000" dirty="0" smtClean="0"/>
              <a:t>hat eine </a:t>
            </a:r>
            <a:r>
              <a:rPr lang="de-DE" sz="2000" b="1" dirty="0" err="1" smtClean="0"/>
              <a:t>grosse</a:t>
            </a:r>
            <a:r>
              <a:rPr lang="de-DE" sz="2000" dirty="0" smtClean="0"/>
              <a:t> </a:t>
            </a:r>
            <a:r>
              <a:rPr lang="de-DE" sz="2000" dirty="0"/>
              <a:t>finanzielle und volkswirtschaftliche </a:t>
            </a:r>
            <a:r>
              <a:rPr lang="de-DE" sz="2000" b="1" dirty="0"/>
              <a:t>Bedeutung</a:t>
            </a:r>
            <a:r>
              <a:rPr lang="de-DE" sz="2000" dirty="0"/>
              <a:t> für den Bund und viele </a:t>
            </a:r>
            <a:r>
              <a:rPr lang="de-DE" sz="2000" dirty="0" smtClean="0"/>
              <a:t>Kantone.</a:t>
            </a:r>
          </a:p>
          <a:p>
            <a:pPr marL="363538" indent="-363538">
              <a:spcBef>
                <a:spcPts val="900"/>
              </a:spcBef>
            </a:pPr>
            <a:r>
              <a:rPr lang="de-DE" sz="2000" dirty="0" smtClean="0"/>
              <a:t>Sie ermöglichen jedem </a:t>
            </a:r>
            <a:r>
              <a:rPr lang="de-DE" sz="2000" dirty="0"/>
              <a:t>Kanton (auch </a:t>
            </a:r>
            <a:r>
              <a:rPr lang="de-DE" sz="2000" dirty="0" smtClean="0"/>
              <a:t>denjenigen </a:t>
            </a:r>
            <a:r>
              <a:rPr lang="de-DE" sz="2000" dirty="0"/>
              <a:t>mit vergleichsweise hohen Gewinnsteuersätzen</a:t>
            </a:r>
            <a:r>
              <a:rPr lang="de-DE" sz="2000" dirty="0" smtClean="0"/>
              <a:t>) </a:t>
            </a:r>
            <a:r>
              <a:rPr lang="de-DE" sz="2000" dirty="0"/>
              <a:t>im internationalen Wettbewerb um mobile (d.h. rasch in andere Länder verlegbare) Aktivitäten </a:t>
            </a:r>
            <a:r>
              <a:rPr lang="de-DE" sz="2000" b="1" dirty="0"/>
              <a:t>kompetitiv zu </a:t>
            </a:r>
            <a:r>
              <a:rPr lang="de-DE" sz="2000" b="1" dirty="0" smtClean="0"/>
              <a:t>sein.</a:t>
            </a:r>
          </a:p>
          <a:p>
            <a:pPr marL="363538" indent="-363538">
              <a:spcBef>
                <a:spcPts val="900"/>
              </a:spcBef>
            </a:pPr>
            <a:r>
              <a:rPr lang="de-DE" sz="2000" dirty="0"/>
              <a:t>Eine </a:t>
            </a:r>
            <a:r>
              <a:rPr lang="de-DE" sz="2000" b="1" dirty="0"/>
              <a:t>ersatzlose </a:t>
            </a:r>
            <a:r>
              <a:rPr lang="de-DE" sz="2000" b="1" dirty="0" smtClean="0"/>
              <a:t>Abschaffung </a:t>
            </a:r>
            <a:r>
              <a:rPr lang="de-DE" sz="2000" dirty="0"/>
              <a:t>der kantonalen Steuerstatus hätte daher eine </a:t>
            </a:r>
            <a:endParaRPr lang="de-DE" sz="2000" dirty="0" smtClean="0"/>
          </a:p>
          <a:p>
            <a:pPr marL="820737" lvl="1" indent="-457200">
              <a:spcBef>
                <a:spcPts val="900"/>
              </a:spcBef>
              <a:buFont typeface="+mj-lt"/>
              <a:buAutoNum type="arabicParenR"/>
            </a:pPr>
            <a:r>
              <a:rPr lang="de-DE" sz="2000" dirty="0" smtClean="0"/>
              <a:t> </a:t>
            </a:r>
            <a:r>
              <a:rPr lang="de-DE" sz="2000" b="1" dirty="0" smtClean="0"/>
              <a:t>Einschränkung</a:t>
            </a:r>
            <a:r>
              <a:rPr lang="de-DE" sz="2000" dirty="0" smtClean="0"/>
              <a:t> </a:t>
            </a:r>
            <a:r>
              <a:rPr lang="de-DE" sz="2000" dirty="0"/>
              <a:t>der </a:t>
            </a:r>
            <a:r>
              <a:rPr lang="de-DE" sz="2000" b="1" dirty="0"/>
              <a:t>internationalen Wettbewerbsfähigkeit </a:t>
            </a:r>
            <a:r>
              <a:rPr lang="de-DE" sz="2000" dirty="0"/>
              <a:t>der </a:t>
            </a:r>
            <a:r>
              <a:rPr lang="de-DE" sz="2000" dirty="0" smtClean="0"/>
              <a:t>Schweiz;</a:t>
            </a:r>
          </a:p>
          <a:p>
            <a:pPr marL="820737" lvl="1" indent="-457200">
              <a:spcBef>
                <a:spcPts val="900"/>
              </a:spcBef>
              <a:buFont typeface="+mj-lt"/>
              <a:buAutoNum type="arabicParenR"/>
            </a:pPr>
            <a:r>
              <a:rPr lang="de-DE" sz="2000" dirty="0" smtClean="0"/>
              <a:t> eine </a:t>
            </a:r>
            <a:r>
              <a:rPr lang="de-DE" sz="2000" b="1" dirty="0"/>
              <a:t>Verschärfung </a:t>
            </a:r>
            <a:r>
              <a:rPr lang="de-DE" sz="2000" dirty="0"/>
              <a:t>des </a:t>
            </a:r>
            <a:r>
              <a:rPr lang="de-DE" sz="2000" b="1" dirty="0"/>
              <a:t>interkantonalen </a:t>
            </a:r>
            <a:r>
              <a:rPr lang="de-DE" sz="2000" b="1" dirty="0" smtClean="0"/>
              <a:t>Steuerwettbewerbs </a:t>
            </a:r>
            <a:r>
              <a:rPr lang="de-DE" sz="2000" dirty="0" smtClean="0"/>
              <a:t>und </a:t>
            </a:r>
          </a:p>
          <a:p>
            <a:pPr marL="820737" lvl="1" indent="-457200">
              <a:spcBef>
                <a:spcPts val="900"/>
              </a:spcBef>
              <a:buFont typeface="+mj-lt"/>
              <a:buAutoNum type="arabicParenR"/>
            </a:pPr>
            <a:r>
              <a:rPr lang="de-DE" sz="2000" dirty="0" smtClean="0"/>
              <a:t> einen substantiellen </a:t>
            </a:r>
            <a:r>
              <a:rPr lang="de-DE" sz="2000" b="1" dirty="0"/>
              <a:t>Verlust von Arbeitsplätzen </a:t>
            </a:r>
            <a:r>
              <a:rPr lang="de-DE" sz="2000" dirty="0" smtClean="0"/>
              <a:t>zur Folge.</a:t>
            </a:r>
          </a:p>
        </p:txBody>
      </p:sp>
      <p:sp>
        <p:nvSpPr>
          <p:cNvPr id="4" name="Slide Number Placeholder 3"/>
          <p:cNvSpPr>
            <a:spLocks noGrp="1"/>
          </p:cNvSpPr>
          <p:nvPr>
            <p:ph type="sldNum" sz="quarter" idx="12"/>
          </p:nvPr>
        </p:nvSpPr>
        <p:spPr/>
        <p:txBody>
          <a:bodyPr/>
          <a:lstStyle/>
          <a:p>
            <a:fld id="{1B101894-CD26-4755-B2AE-6750C1357069}" type="slidenum">
              <a:rPr lang="de-CH" smtClean="0"/>
              <a:t>14</a:t>
            </a:fld>
            <a:endParaRPr lang="de-CH"/>
          </a:p>
        </p:txBody>
      </p:sp>
      <p:sp>
        <p:nvSpPr>
          <p:cNvPr id="5" name="TextBox 4"/>
          <p:cNvSpPr txBox="1"/>
          <p:nvPr/>
        </p:nvSpPr>
        <p:spPr>
          <a:xfrm>
            <a:off x="284401" y="6432192"/>
            <a:ext cx="487313" cy="107722"/>
          </a:xfrm>
          <a:prstGeom prst="rect">
            <a:avLst/>
          </a:prstGeom>
          <a:noFill/>
        </p:spPr>
        <p:txBody>
          <a:bodyPr wrap="none" lIns="0" tIns="0" rIns="0" bIns="0" rtlCol="0">
            <a:spAutoFit/>
          </a:bodyPr>
          <a:lstStyle/>
          <a:p>
            <a:r>
              <a:rPr lang="de-DE" sz="700" dirty="0">
                <a:latin typeface="Arial" pitchFamily="34" charset="0"/>
                <a:cs typeface="Arial" pitchFamily="34" charset="0"/>
              </a:rPr>
              <a:t>Quelle: </a:t>
            </a:r>
            <a:r>
              <a:rPr lang="de-DE" sz="700" dirty="0" smtClean="0">
                <a:latin typeface="Arial" pitchFamily="34" charset="0"/>
                <a:cs typeface="Arial" pitchFamily="34" charset="0"/>
              </a:rPr>
              <a:t>EFD</a:t>
            </a:r>
            <a:endParaRPr lang="en-US" sz="700" dirty="0">
              <a:latin typeface="Arial" pitchFamily="34" charset="0"/>
              <a:cs typeface="Arial" pitchFamily="34" charset="0"/>
            </a:endParaRPr>
          </a:p>
        </p:txBody>
      </p:sp>
      <p:sp>
        <p:nvSpPr>
          <p:cNvPr id="6" name="TextBox 5"/>
          <p:cNvSpPr txBox="1"/>
          <p:nvPr/>
        </p:nvSpPr>
        <p:spPr>
          <a:xfrm>
            <a:off x="586621" y="144126"/>
            <a:ext cx="2715487" cy="184666"/>
          </a:xfrm>
          <a:prstGeom prst="rect">
            <a:avLst/>
          </a:prstGeom>
          <a:noFill/>
        </p:spPr>
        <p:txBody>
          <a:bodyPr wrap="none" lIns="0" tIns="0" rIns="0" bIns="0" rtlCol="0">
            <a:spAutoFit/>
          </a:bodyPr>
          <a:lstStyle/>
          <a:p>
            <a:r>
              <a:rPr lang="de-DE" sz="1200" b="1" dirty="0"/>
              <a:t>Unternehmenssteuerreformgesetz III </a:t>
            </a:r>
          </a:p>
        </p:txBody>
      </p:sp>
      <p:sp>
        <p:nvSpPr>
          <p:cNvPr id="7" name="Oval 6"/>
          <p:cNvSpPr/>
          <p:nvPr/>
        </p:nvSpPr>
        <p:spPr>
          <a:xfrm>
            <a:off x="300624" y="126511"/>
            <a:ext cx="252000" cy="252000"/>
          </a:xfrm>
          <a:prstGeom prst="ellipse">
            <a:avLst/>
          </a:prstGeom>
          <a:solidFill>
            <a:srgbClr val="066BB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200" b="1" dirty="0" smtClean="0">
                <a:solidFill>
                  <a:schemeClr val="bg1"/>
                </a:solidFill>
                <a:latin typeface="+mn-lt"/>
              </a:rPr>
              <a:t>3</a:t>
            </a:r>
            <a:endParaRPr lang="en-US" sz="1200" b="1" dirty="0">
              <a:solidFill>
                <a:schemeClr val="bg1"/>
              </a:solidFill>
              <a:latin typeface="+mn-lt"/>
            </a:endParaRPr>
          </a:p>
        </p:txBody>
      </p:sp>
    </p:spTree>
    <p:extLst>
      <p:ext uri="{BB962C8B-B14F-4D97-AF65-F5344CB8AC3E}">
        <p14:creationId xmlns:p14="http://schemas.microsoft.com/office/powerpoint/2010/main" val="1039594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tabLst>
                <a:tab pos="4397375" algn="l"/>
              </a:tabLst>
            </a:pPr>
            <a:r>
              <a:rPr lang="de-CH" dirty="0" smtClean="0"/>
              <a:t>Sollte die Schweiz ihre Steuerpraktiken nicht anpassen – </a:t>
            </a:r>
            <a:br>
              <a:rPr lang="de-CH" dirty="0" smtClean="0"/>
            </a:br>
            <a:r>
              <a:rPr lang="de-CH" dirty="0" smtClean="0"/>
              <a:t>Welche Gegenmassnahmen hätte sie zu befürchten?</a:t>
            </a:r>
            <a:endParaRPr lang="de-CH" dirty="0"/>
          </a:p>
        </p:txBody>
      </p:sp>
      <p:sp>
        <p:nvSpPr>
          <p:cNvPr id="9" name="Content Placeholder 8"/>
          <p:cNvSpPr>
            <a:spLocks noGrp="1"/>
          </p:cNvSpPr>
          <p:nvPr>
            <p:ph idx="1"/>
          </p:nvPr>
        </p:nvSpPr>
        <p:spPr>
          <a:xfrm>
            <a:off x="292100" y="1679575"/>
            <a:ext cx="9323388" cy="4570916"/>
          </a:xfrm>
        </p:spPr>
        <p:txBody>
          <a:bodyPr>
            <a:noAutofit/>
          </a:bodyPr>
          <a:lstStyle/>
          <a:p>
            <a:pPr marL="0" indent="0">
              <a:spcBef>
                <a:spcPts val="900"/>
              </a:spcBef>
              <a:buNone/>
            </a:pPr>
            <a:r>
              <a:rPr lang="de-DE" sz="1800" b="1" dirty="0" smtClean="0"/>
              <a:t>Durch die EU</a:t>
            </a:r>
          </a:p>
          <a:p>
            <a:pPr marL="363538" indent="-363538">
              <a:spcBef>
                <a:spcPts val="900"/>
              </a:spcBef>
            </a:pPr>
            <a:r>
              <a:rPr lang="de-DE" sz="1800" dirty="0" smtClean="0"/>
              <a:t>Erstellung </a:t>
            </a:r>
            <a:r>
              <a:rPr lang="de-DE" sz="1800" dirty="0"/>
              <a:t>von schwarzen Listen</a:t>
            </a:r>
          </a:p>
          <a:p>
            <a:pPr marL="363538" indent="-363538">
              <a:spcBef>
                <a:spcPts val="900"/>
              </a:spcBef>
            </a:pPr>
            <a:r>
              <a:rPr lang="de-DE" sz="1800" dirty="0" smtClean="0"/>
              <a:t>Aussetzen </a:t>
            </a:r>
            <a:r>
              <a:rPr lang="de-DE" sz="1800" dirty="0"/>
              <a:t>von </a:t>
            </a:r>
            <a:r>
              <a:rPr lang="de-DE" sz="1800" dirty="0" smtClean="0"/>
              <a:t>Doppelbesteuerungsabkommen </a:t>
            </a:r>
            <a:r>
              <a:rPr lang="de-DE" sz="1800" dirty="0"/>
              <a:t>mit </a:t>
            </a:r>
            <a:r>
              <a:rPr lang="de-DE" sz="1800" dirty="0" smtClean="0"/>
              <a:t>nicht-EU-Staaten</a:t>
            </a:r>
            <a:r>
              <a:rPr lang="de-DE" sz="1800" dirty="0"/>
              <a:t>, wenn deren Steuerrecht </a:t>
            </a:r>
            <a:r>
              <a:rPr lang="de-DE" sz="1800" dirty="0" smtClean="0"/>
              <a:t>nicht dem </a:t>
            </a:r>
            <a:r>
              <a:rPr lang="de-DE" sz="1800" i="1" dirty="0"/>
              <a:t>EU Code </a:t>
            </a:r>
            <a:r>
              <a:rPr lang="de-DE" sz="1800" i="1" dirty="0" err="1"/>
              <a:t>of</a:t>
            </a:r>
            <a:r>
              <a:rPr lang="de-DE" sz="1800" i="1" dirty="0"/>
              <a:t> </a:t>
            </a:r>
            <a:r>
              <a:rPr lang="de-DE" sz="1800" i="1" dirty="0" err="1"/>
              <a:t>Conduct</a:t>
            </a:r>
            <a:r>
              <a:rPr lang="de-DE" sz="1800" i="1" dirty="0"/>
              <a:t> </a:t>
            </a:r>
            <a:r>
              <a:rPr lang="de-DE" sz="1800" dirty="0" smtClean="0"/>
              <a:t>entspricht</a:t>
            </a:r>
          </a:p>
          <a:p>
            <a:pPr marL="363538" indent="-363538">
              <a:spcBef>
                <a:spcPts val="900"/>
              </a:spcBef>
            </a:pPr>
            <a:r>
              <a:rPr lang="de-DE" sz="1800" dirty="0"/>
              <a:t>Grundlage: </a:t>
            </a:r>
            <a:endParaRPr lang="de-DE" sz="1800" dirty="0" smtClean="0"/>
          </a:p>
          <a:p>
            <a:pPr marL="714375" lvl="1" indent="-350838">
              <a:spcBef>
                <a:spcPts val="300"/>
              </a:spcBef>
            </a:pPr>
            <a:r>
              <a:rPr lang="de-DE" sz="1800" dirty="0" smtClean="0"/>
              <a:t>Schweiz </a:t>
            </a:r>
            <a:r>
              <a:rPr lang="de-DE" sz="1800" dirty="0"/>
              <a:t>ist kein </a:t>
            </a:r>
            <a:r>
              <a:rPr lang="de-DE" sz="1800" dirty="0" smtClean="0"/>
              <a:t>EU-Mitgliedstaat</a:t>
            </a:r>
          </a:p>
          <a:p>
            <a:pPr marL="714375" lvl="1" indent="-350838">
              <a:spcBef>
                <a:spcPts val="300"/>
              </a:spcBef>
            </a:pPr>
            <a:r>
              <a:rPr lang="de-DE" sz="1800" dirty="0" smtClean="0"/>
              <a:t>Verbotene </a:t>
            </a:r>
            <a:r>
              <a:rPr lang="de-DE" sz="1800" dirty="0"/>
              <a:t>staatliche Beihilfen </a:t>
            </a:r>
            <a:r>
              <a:rPr lang="de-DE" sz="1800" dirty="0" smtClean="0"/>
              <a:t>im Sinne des Freihandelsabkommens von 1972</a:t>
            </a:r>
            <a:r>
              <a:rPr lang="de-DE" sz="1800" dirty="0"/>
              <a:t> </a:t>
            </a:r>
            <a:r>
              <a:rPr lang="de-DE" sz="1800" dirty="0" smtClean="0"/>
              <a:t>(?)</a:t>
            </a:r>
          </a:p>
          <a:p>
            <a:pPr marL="714375" lvl="1" indent="-350838">
              <a:spcBef>
                <a:spcPts val="300"/>
              </a:spcBef>
            </a:pPr>
            <a:r>
              <a:rPr lang="de-DE" sz="1800" dirty="0" smtClean="0"/>
              <a:t>EU </a:t>
            </a:r>
            <a:r>
              <a:rPr lang="de-DE" sz="1800" dirty="0"/>
              <a:t>Code </a:t>
            </a:r>
            <a:r>
              <a:rPr lang="de-DE" sz="1800" dirty="0" err="1"/>
              <a:t>of</a:t>
            </a:r>
            <a:r>
              <a:rPr lang="de-DE" sz="1800" dirty="0"/>
              <a:t> </a:t>
            </a:r>
            <a:r>
              <a:rPr lang="de-DE" sz="1800" dirty="0" err="1" smtClean="0"/>
              <a:t>Conduct</a:t>
            </a:r>
            <a:r>
              <a:rPr lang="de-DE" sz="1800" dirty="0"/>
              <a:t> (?)</a:t>
            </a:r>
            <a:endParaRPr lang="de-DE" sz="1800" b="1" dirty="0" smtClean="0"/>
          </a:p>
          <a:p>
            <a:pPr marL="0" indent="0">
              <a:spcBef>
                <a:spcPts val="900"/>
              </a:spcBef>
              <a:buNone/>
            </a:pPr>
            <a:endParaRPr lang="de-DE" sz="1800" b="1" dirty="0" smtClean="0"/>
          </a:p>
          <a:p>
            <a:pPr marL="0" indent="0">
              <a:spcBef>
                <a:spcPts val="900"/>
              </a:spcBef>
              <a:buNone/>
            </a:pPr>
            <a:r>
              <a:rPr lang="de-DE" sz="1800" b="1" dirty="0" smtClean="0"/>
              <a:t>Durch die OECD</a:t>
            </a:r>
          </a:p>
          <a:p>
            <a:pPr marL="363538" indent="-363538">
              <a:spcBef>
                <a:spcPts val="900"/>
              </a:spcBef>
            </a:pPr>
            <a:r>
              <a:rPr lang="de-DE" sz="1800" dirty="0" smtClean="0"/>
              <a:t>Erstellung </a:t>
            </a:r>
            <a:r>
              <a:rPr lang="de-DE" sz="1800" dirty="0"/>
              <a:t>von schwarzen </a:t>
            </a:r>
            <a:r>
              <a:rPr lang="de-DE" sz="1800" dirty="0" smtClean="0"/>
              <a:t>Listen</a:t>
            </a:r>
          </a:p>
          <a:p>
            <a:pPr marL="363538" indent="-363538">
              <a:spcBef>
                <a:spcPts val="900"/>
              </a:spcBef>
            </a:pPr>
            <a:r>
              <a:rPr lang="de-DE" sz="1800" dirty="0"/>
              <a:t>Grundlage: Schweiz ist OECD-Mitgliedstaat</a:t>
            </a:r>
            <a:endParaRPr lang="de-DE" sz="1800" dirty="0" smtClean="0"/>
          </a:p>
        </p:txBody>
      </p:sp>
      <p:sp>
        <p:nvSpPr>
          <p:cNvPr id="4" name="Slide Number Placeholder 3"/>
          <p:cNvSpPr>
            <a:spLocks noGrp="1"/>
          </p:cNvSpPr>
          <p:nvPr>
            <p:ph type="sldNum" sz="quarter" idx="12"/>
          </p:nvPr>
        </p:nvSpPr>
        <p:spPr/>
        <p:txBody>
          <a:bodyPr/>
          <a:lstStyle/>
          <a:p>
            <a:fld id="{1B101894-CD26-4755-B2AE-6750C1357069}" type="slidenum">
              <a:rPr lang="de-CH" smtClean="0"/>
              <a:t>15</a:t>
            </a:fld>
            <a:endParaRPr lang="de-CH"/>
          </a:p>
        </p:txBody>
      </p:sp>
      <p:sp>
        <p:nvSpPr>
          <p:cNvPr id="5" name="TextBox 4"/>
          <p:cNvSpPr txBox="1"/>
          <p:nvPr/>
        </p:nvSpPr>
        <p:spPr>
          <a:xfrm>
            <a:off x="284401" y="6432192"/>
            <a:ext cx="758221" cy="107722"/>
          </a:xfrm>
          <a:prstGeom prst="rect">
            <a:avLst/>
          </a:prstGeom>
          <a:noFill/>
        </p:spPr>
        <p:txBody>
          <a:bodyPr wrap="none" lIns="0" tIns="0" rIns="0" bIns="0" rtlCol="0">
            <a:spAutoFit/>
          </a:bodyPr>
          <a:lstStyle/>
          <a:p>
            <a:r>
              <a:rPr lang="de-DE" sz="700" dirty="0" smtClean="0">
                <a:latin typeface="Arial" pitchFamily="34" charset="0"/>
                <a:cs typeface="Arial" pitchFamily="34" charset="0"/>
              </a:rPr>
              <a:t>Quelle: Homburger</a:t>
            </a:r>
            <a:endParaRPr lang="en-US" sz="700" dirty="0">
              <a:latin typeface="Arial" pitchFamily="34" charset="0"/>
              <a:cs typeface="Arial" pitchFamily="34" charset="0"/>
            </a:endParaRPr>
          </a:p>
        </p:txBody>
      </p:sp>
      <p:sp>
        <p:nvSpPr>
          <p:cNvPr id="6" name="TextBox 5"/>
          <p:cNvSpPr txBox="1"/>
          <p:nvPr/>
        </p:nvSpPr>
        <p:spPr>
          <a:xfrm>
            <a:off x="586621" y="144126"/>
            <a:ext cx="2715487" cy="184666"/>
          </a:xfrm>
          <a:prstGeom prst="rect">
            <a:avLst/>
          </a:prstGeom>
          <a:noFill/>
        </p:spPr>
        <p:txBody>
          <a:bodyPr wrap="none" lIns="0" tIns="0" rIns="0" bIns="0" rtlCol="0">
            <a:spAutoFit/>
          </a:bodyPr>
          <a:lstStyle/>
          <a:p>
            <a:r>
              <a:rPr lang="de-DE" sz="1200" b="1" dirty="0"/>
              <a:t>Unternehmenssteuerreformgesetz III </a:t>
            </a:r>
          </a:p>
        </p:txBody>
      </p:sp>
      <p:sp>
        <p:nvSpPr>
          <p:cNvPr id="7" name="Oval 6"/>
          <p:cNvSpPr/>
          <p:nvPr/>
        </p:nvSpPr>
        <p:spPr>
          <a:xfrm>
            <a:off x="300624" y="126511"/>
            <a:ext cx="252000" cy="252000"/>
          </a:xfrm>
          <a:prstGeom prst="ellipse">
            <a:avLst/>
          </a:prstGeom>
          <a:solidFill>
            <a:srgbClr val="066BB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200" b="1" dirty="0" smtClean="0">
                <a:solidFill>
                  <a:schemeClr val="bg1"/>
                </a:solidFill>
                <a:latin typeface="+mn-lt"/>
              </a:rPr>
              <a:t>3</a:t>
            </a:r>
            <a:endParaRPr lang="en-US" sz="1200" b="1" dirty="0">
              <a:solidFill>
                <a:schemeClr val="bg1"/>
              </a:solidFill>
              <a:latin typeface="+mn-lt"/>
            </a:endParaRPr>
          </a:p>
        </p:txBody>
      </p:sp>
    </p:spTree>
    <p:extLst>
      <p:ext uri="{BB962C8B-B14F-4D97-AF65-F5344CB8AC3E}">
        <p14:creationId xmlns:p14="http://schemas.microsoft.com/office/powerpoint/2010/main" val="3340675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393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6627" name="Rectangle 4"/>
          <p:cNvSpPr>
            <a:spLocks noChangeArrowheads="1"/>
          </p:cNvSpPr>
          <p:nvPr/>
        </p:nvSpPr>
        <p:spPr bwMode="auto">
          <a:xfrm>
            <a:off x="388673" y="6553200"/>
            <a:ext cx="9245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ts val="3600"/>
              </a:lnSpc>
              <a:buFont typeface="Arial" pitchFamily="34" charset="0"/>
              <a:defRPr sz="3000">
                <a:solidFill>
                  <a:schemeClr val="tx1"/>
                </a:solidFill>
                <a:latin typeface="Arial" pitchFamily="34" charset="0"/>
              </a:defRPr>
            </a:lvl1pPr>
            <a:lvl2pPr marL="742950" indent="-285750" eaLnBrk="0" hangingPunct="0">
              <a:lnSpc>
                <a:spcPts val="3600"/>
              </a:lnSpc>
              <a:buFont typeface="Arial" pitchFamily="34" charset="0"/>
              <a:buChar char="–"/>
              <a:defRPr sz="3000">
                <a:solidFill>
                  <a:schemeClr val="tx1"/>
                </a:solidFill>
                <a:latin typeface="Arial" pitchFamily="34" charset="0"/>
              </a:defRPr>
            </a:lvl2pPr>
            <a:lvl3pPr marL="1143000" indent="-228600" eaLnBrk="0" hangingPunct="0">
              <a:lnSpc>
                <a:spcPts val="3100"/>
              </a:lnSpc>
              <a:buFont typeface="Arial" pitchFamily="34" charset="0"/>
              <a:buChar char="–"/>
              <a:defRPr sz="2600">
                <a:solidFill>
                  <a:schemeClr val="tx1"/>
                </a:solidFill>
                <a:latin typeface="Arial" pitchFamily="34" charset="0"/>
              </a:defRPr>
            </a:lvl3pPr>
            <a:lvl4pPr marL="1600200" indent="-228600" eaLnBrk="0" hangingPunct="0">
              <a:lnSpc>
                <a:spcPts val="2800"/>
              </a:lnSpc>
              <a:buFont typeface="Arial" pitchFamily="34" charset="0"/>
              <a:buChar char="–"/>
              <a:defRPr sz="2200">
                <a:solidFill>
                  <a:schemeClr val="tx1"/>
                </a:solidFill>
                <a:latin typeface="Arial" pitchFamily="34" charset="0"/>
              </a:defRPr>
            </a:lvl4pPr>
            <a:lvl5pPr marL="2057400" indent="-228600" eaLnBrk="0" hangingPunct="0">
              <a:lnSpc>
                <a:spcPts val="2800"/>
              </a:lnSpc>
              <a:buFont typeface="Arial" pitchFamily="34" charset="0"/>
              <a:buChar char="–"/>
              <a:defRPr sz="2200">
                <a:solidFill>
                  <a:schemeClr val="tx1"/>
                </a:solidFill>
                <a:latin typeface="Arial" pitchFamily="34" charset="0"/>
              </a:defRPr>
            </a:lvl5pPr>
            <a:lvl6pPr marL="2514600" indent="-228600" eaLnBrk="0" fontAlgn="base" hangingPunct="0">
              <a:lnSpc>
                <a:spcPts val="2800"/>
              </a:lnSpc>
              <a:spcBef>
                <a:spcPct val="0"/>
              </a:spcBef>
              <a:spcAft>
                <a:spcPct val="0"/>
              </a:spcAft>
              <a:buFont typeface="Arial" pitchFamily="34" charset="0"/>
              <a:buChar char="–"/>
              <a:defRPr sz="2200">
                <a:solidFill>
                  <a:schemeClr val="tx1"/>
                </a:solidFill>
                <a:latin typeface="Arial" pitchFamily="34" charset="0"/>
              </a:defRPr>
            </a:lvl6pPr>
            <a:lvl7pPr marL="2971800" indent="-228600" eaLnBrk="0" fontAlgn="base" hangingPunct="0">
              <a:lnSpc>
                <a:spcPts val="2800"/>
              </a:lnSpc>
              <a:spcBef>
                <a:spcPct val="0"/>
              </a:spcBef>
              <a:spcAft>
                <a:spcPct val="0"/>
              </a:spcAft>
              <a:buFont typeface="Arial" pitchFamily="34" charset="0"/>
              <a:buChar char="–"/>
              <a:defRPr sz="2200">
                <a:solidFill>
                  <a:schemeClr val="tx1"/>
                </a:solidFill>
                <a:latin typeface="Arial" pitchFamily="34" charset="0"/>
              </a:defRPr>
            </a:lvl7pPr>
            <a:lvl8pPr marL="3429000" indent="-228600" eaLnBrk="0" fontAlgn="base" hangingPunct="0">
              <a:lnSpc>
                <a:spcPts val="2800"/>
              </a:lnSpc>
              <a:spcBef>
                <a:spcPct val="0"/>
              </a:spcBef>
              <a:spcAft>
                <a:spcPct val="0"/>
              </a:spcAft>
              <a:buFont typeface="Arial" pitchFamily="34" charset="0"/>
              <a:buChar char="–"/>
              <a:defRPr sz="2200">
                <a:solidFill>
                  <a:schemeClr val="tx1"/>
                </a:solidFill>
                <a:latin typeface="Arial" pitchFamily="34" charset="0"/>
              </a:defRPr>
            </a:lvl8pPr>
            <a:lvl9pPr marL="3886200" indent="-228600" eaLnBrk="0" fontAlgn="base" hangingPunct="0">
              <a:lnSpc>
                <a:spcPts val="2800"/>
              </a:lnSpc>
              <a:spcBef>
                <a:spcPct val="0"/>
              </a:spcBef>
              <a:spcAft>
                <a:spcPct val="0"/>
              </a:spcAft>
              <a:buFont typeface="Arial" pitchFamily="34" charset="0"/>
              <a:buChar char="–"/>
              <a:defRPr sz="2200">
                <a:solidFill>
                  <a:schemeClr val="tx1"/>
                </a:solidFill>
                <a:latin typeface="Arial" pitchFamily="34" charset="0"/>
              </a:defRPr>
            </a:lvl9pPr>
          </a:lstStyle>
          <a:p>
            <a:pPr algn="r" eaLnBrk="1" hangingPunct="1">
              <a:lnSpc>
                <a:spcPct val="100000"/>
              </a:lnSpc>
              <a:buFontTx/>
              <a:buNone/>
            </a:pPr>
            <a:r>
              <a:rPr lang="de-CH" altLang="de-DE" sz="1200">
                <a:solidFill>
                  <a:srgbClr val="C3375A"/>
                </a:solidFill>
                <a:latin typeface="Arial Narrow" pitchFamily="34" charset="0"/>
              </a:rPr>
              <a:t> </a:t>
            </a:r>
          </a:p>
        </p:txBody>
      </p:sp>
      <p:sp>
        <p:nvSpPr>
          <p:cNvPr id="12" name="Title 7"/>
          <p:cNvSpPr txBox="1">
            <a:spLocks/>
          </p:cNvSpPr>
          <p:nvPr/>
        </p:nvSpPr>
        <p:spPr>
          <a:xfrm>
            <a:off x="277200" y="594000"/>
            <a:ext cx="9334800" cy="716400"/>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tx1"/>
                </a:solidFill>
                <a:latin typeface="Book Antiqua" pitchFamily="18" charset="0"/>
                <a:ea typeface="+mj-ea"/>
                <a:cs typeface="+mj-cs"/>
              </a:defRPr>
            </a:lvl1pPr>
          </a:lstStyle>
          <a:p>
            <a:r>
              <a:rPr lang="de-DE" dirty="0" smtClean="0"/>
              <a:t>Nach der Beratung der Vorlage in SR und NR verbleiben die NID, der Kantonsanteil </a:t>
            </a:r>
            <a:r>
              <a:rPr lang="de-DE" dirty="0"/>
              <a:t>und die </a:t>
            </a:r>
            <a:r>
              <a:rPr lang="de-DE" dirty="0" smtClean="0"/>
              <a:t>Tonnage </a:t>
            </a:r>
            <a:r>
              <a:rPr lang="de-DE" dirty="0"/>
              <a:t>Steuer </a:t>
            </a:r>
            <a:r>
              <a:rPr lang="de-DE" dirty="0" smtClean="0"/>
              <a:t>als </a:t>
            </a:r>
            <a:r>
              <a:rPr lang="de-DE" dirty="0" err="1" smtClean="0"/>
              <a:t>grösste</a:t>
            </a:r>
            <a:r>
              <a:rPr lang="de-DE" dirty="0" smtClean="0"/>
              <a:t> Differenzen</a:t>
            </a:r>
            <a:endParaRPr lang="de-DE" dirty="0"/>
          </a:p>
        </p:txBody>
      </p:sp>
      <p:sp>
        <p:nvSpPr>
          <p:cNvPr id="14" name="TextBox 13"/>
          <p:cNvSpPr txBox="1"/>
          <p:nvPr/>
        </p:nvSpPr>
        <p:spPr>
          <a:xfrm>
            <a:off x="284401" y="6407140"/>
            <a:ext cx="5079169" cy="107722"/>
          </a:xfrm>
          <a:prstGeom prst="rect">
            <a:avLst/>
          </a:prstGeom>
          <a:noFill/>
        </p:spPr>
        <p:txBody>
          <a:bodyPr wrap="square" lIns="0" tIns="0" rIns="0" bIns="0" rtlCol="0">
            <a:spAutoFit/>
          </a:bodyPr>
          <a:lstStyle/>
          <a:p>
            <a:r>
              <a:rPr lang="de-DE" sz="700" dirty="0">
                <a:latin typeface="Arial" pitchFamily="34" charset="0"/>
                <a:cs typeface="Arial" pitchFamily="34" charset="0"/>
              </a:rPr>
              <a:t>Quelle: </a:t>
            </a:r>
            <a:r>
              <a:rPr lang="de-DE" sz="700" dirty="0" err="1" smtClean="0">
                <a:latin typeface="Arial" pitchFamily="34" charset="0"/>
                <a:cs typeface="Arial" pitchFamily="34" charset="0"/>
              </a:rPr>
              <a:t>PwC</a:t>
            </a:r>
            <a:r>
              <a:rPr lang="de-DE" sz="700" dirty="0" smtClean="0">
                <a:latin typeface="Arial" pitchFamily="34" charset="0"/>
                <a:cs typeface="Arial" pitchFamily="34" charset="0"/>
              </a:rPr>
              <a:t>; Ergänzungen gem. dem Abstimmungsverhalten des Stände- und des Nationalrats in der ersten Beratung</a:t>
            </a:r>
            <a:endParaRPr lang="de-DE" sz="700" dirty="0">
              <a:latin typeface="Arial" pitchFamily="34" charset="0"/>
              <a:cs typeface="Arial" pitchFamily="34" charset="0"/>
            </a:endParaRPr>
          </a:p>
        </p:txBody>
      </p:sp>
      <p:sp>
        <p:nvSpPr>
          <p:cNvPr id="11" name="Slide Number Placeholder 3"/>
          <p:cNvSpPr>
            <a:spLocks noGrp="1"/>
          </p:cNvSpPr>
          <p:nvPr>
            <p:ph type="sldNum" sz="quarter" idx="4294967295"/>
          </p:nvPr>
        </p:nvSpPr>
        <p:spPr>
          <a:xfrm>
            <a:off x="9072000" y="6573600"/>
            <a:ext cx="540001" cy="183600"/>
          </a:xfrm>
          <a:prstGeom prst="rect">
            <a:avLst/>
          </a:prstGeom>
        </p:spPr>
        <p:txBody>
          <a:bodyPr vert="horz" wrap="square" lIns="0" tIns="0" rIns="0" bIns="0" rtlCol="0" anchor="t" anchorCtr="0">
            <a:noAutofit/>
          </a:bodyPr>
          <a:lstStyle/>
          <a:p>
            <a:pPr algn="r"/>
            <a:fld id="{1B101894-CD26-4755-B2AE-6750C1357069}" type="slidenum">
              <a:rPr lang="en-US" sz="1200">
                <a:solidFill>
                  <a:srgbClr val="000000"/>
                </a:solidFill>
                <a:latin typeface="Arial" pitchFamily="34" charset="0"/>
                <a:cs typeface="Arial" pitchFamily="34" charset="0"/>
              </a:rPr>
              <a:pPr algn="r"/>
              <a:t>16</a:t>
            </a:fld>
            <a:endParaRPr lang="en-US" sz="1200">
              <a:solidFill>
                <a:srgbClr val="000000"/>
              </a:solidFill>
              <a:latin typeface="Arial" pitchFamily="34" charset="0"/>
              <a:cs typeface="Arial" pitchFamily="34" charset="0"/>
            </a:endParaRPr>
          </a:p>
        </p:txBody>
      </p:sp>
      <p:sp>
        <p:nvSpPr>
          <p:cNvPr id="53" name="Rectangle 4"/>
          <p:cNvSpPr>
            <a:spLocks noChangeArrowheads="1"/>
          </p:cNvSpPr>
          <p:nvPr/>
        </p:nvSpPr>
        <p:spPr bwMode="auto">
          <a:xfrm>
            <a:off x="993037" y="4814953"/>
            <a:ext cx="5725423" cy="907009"/>
          </a:xfrm>
          <a:prstGeom prst="rect">
            <a:avLst/>
          </a:prstGeom>
          <a:solidFill>
            <a:srgbClr val="AFE06E"/>
          </a:solidFill>
          <a:ln w="9525">
            <a:solidFill>
              <a:srgbClr val="000000"/>
            </a:solidFill>
            <a:miter lim="800000"/>
            <a:headEnd/>
            <a:tailEnd/>
          </a:ln>
          <a:effectLst/>
          <a:extLst/>
        </p:spPr>
        <p:txBody>
          <a:bodyPr wrap="none" lIns="85963" tIns="42981" rIns="85963" bIns="42981" anchor="ctr"/>
          <a:lstStyle>
            <a:lvl1pPr eaLnBrk="0" hangingPunct="0">
              <a:spcAft>
                <a:spcPts val="863"/>
              </a:spcAft>
              <a:buFont typeface="Arial" charset="0"/>
              <a:defRPr>
                <a:solidFill>
                  <a:schemeClr val="tx1"/>
                </a:solidFill>
                <a:latin typeface="Arial" charset="0"/>
              </a:defRPr>
            </a:lvl1pPr>
            <a:lvl2pPr marL="742950" indent="-285750" eaLnBrk="0" hangingPunct="0">
              <a:spcAft>
                <a:spcPts val="863"/>
              </a:spcAft>
              <a:buFont typeface="Arial" charset="0"/>
              <a:buChar char="–"/>
              <a:defRPr>
                <a:solidFill>
                  <a:schemeClr val="tx1"/>
                </a:solidFill>
                <a:latin typeface="Arial" charset="0"/>
              </a:defRPr>
            </a:lvl2pPr>
            <a:lvl3pPr marL="1143000" indent="-228600" eaLnBrk="0" hangingPunct="0">
              <a:spcAft>
                <a:spcPts val="675"/>
              </a:spcAft>
              <a:buFont typeface="Arial" charset="0"/>
              <a:defRPr sz="1400">
                <a:solidFill>
                  <a:schemeClr val="tx1"/>
                </a:solidFill>
                <a:latin typeface="Arial" charset="0"/>
              </a:defRPr>
            </a:lvl3pPr>
            <a:lvl4pPr marL="1600200" indent="-228600" eaLnBrk="0" hangingPunct="0">
              <a:spcAft>
                <a:spcPts val="675"/>
              </a:spcAft>
              <a:buFont typeface="Arial" charset="0"/>
              <a:buChar char="–"/>
              <a:defRPr sz="1400">
                <a:solidFill>
                  <a:schemeClr val="tx1"/>
                </a:solidFill>
                <a:latin typeface="Arial" charset="0"/>
              </a:defRPr>
            </a:lvl4pPr>
            <a:lvl5pPr marL="2057400" indent="-228600" eaLnBrk="0" hangingPunct="0">
              <a:buFont typeface="Arial" charset="0"/>
              <a:defRPr sz="1000">
                <a:solidFill>
                  <a:schemeClr val="tx1"/>
                </a:solidFill>
                <a:latin typeface="Arial" charset="0"/>
              </a:defRPr>
            </a:lvl5pPr>
            <a:lvl6pPr marL="2514600" indent="-228600" eaLnBrk="0" fontAlgn="base" hangingPunct="0">
              <a:spcBef>
                <a:spcPct val="0"/>
              </a:spcBef>
              <a:spcAft>
                <a:spcPct val="0"/>
              </a:spcAft>
              <a:buFont typeface="Arial" charset="0"/>
              <a:defRPr sz="1000">
                <a:solidFill>
                  <a:schemeClr val="tx1"/>
                </a:solidFill>
                <a:latin typeface="Arial" charset="0"/>
              </a:defRPr>
            </a:lvl6pPr>
            <a:lvl7pPr marL="2971800" indent="-228600" eaLnBrk="0" fontAlgn="base" hangingPunct="0">
              <a:spcBef>
                <a:spcPct val="0"/>
              </a:spcBef>
              <a:spcAft>
                <a:spcPct val="0"/>
              </a:spcAft>
              <a:buFont typeface="Arial" charset="0"/>
              <a:defRPr sz="1000">
                <a:solidFill>
                  <a:schemeClr val="tx1"/>
                </a:solidFill>
                <a:latin typeface="Arial" charset="0"/>
              </a:defRPr>
            </a:lvl7pPr>
            <a:lvl8pPr marL="3429000" indent="-228600" eaLnBrk="0" fontAlgn="base" hangingPunct="0">
              <a:spcBef>
                <a:spcPct val="0"/>
              </a:spcBef>
              <a:spcAft>
                <a:spcPct val="0"/>
              </a:spcAft>
              <a:buFont typeface="Arial" charset="0"/>
              <a:defRPr sz="1000">
                <a:solidFill>
                  <a:schemeClr val="tx1"/>
                </a:solidFill>
                <a:latin typeface="Arial" charset="0"/>
              </a:defRPr>
            </a:lvl8pPr>
            <a:lvl9pPr marL="3886200" indent="-228600" eaLnBrk="0" fontAlgn="base" hangingPunct="0">
              <a:spcBef>
                <a:spcPct val="0"/>
              </a:spcBef>
              <a:spcAft>
                <a:spcPct val="0"/>
              </a:spcAft>
              <a:buFont typeface="Arial" charset="0"/>
              <a:defRPr sz="1000">
                <a:solidFill>
                  <a:schemeClr val="tx1"/>
                </a:solidFill>
                <a:latin typeface="Arial" charset="0"/>
              </a:defRPr>
            </a:lvl9pPr>
          </a:lstStyle>
          <a:p>
            <a:pPr algn="ctr" defTabSz="859627" eaLnBrk="1" hangingPunct="1">
              <a:spcAft>
                <a:spcPct val="0"/>
              </a:spcAft>
              <a:defRPr/>
            </a:pPr>
            <a:r>
              <a:rPr lang="de-CH" altLang="de-DE" sz="1600" b="1" kern="0" dirty="0">
                <a:solidFill>
                  <a:srgbClr val="000000"/>
                </a:solidFill>
                <a:latin typeface="+mn-lt"/>
              </a:rPr>
              <a:t>Rechts- und Investitionssicherheit</a:t>
            </a:r>
          </a:p>
          <a:p>
            <a:pPr algn="ctr" defTabSz="859627" eaLnBrk="1" hangingPunct="1">
              <a:spcAft>
                <a:spcPct val="0"/>
              </a:spcAft>
              <a:defRPr/>
            </a:pPr>
            <a:r>
              <a:rPr lang="de-CH" altLang="de-DE" sz="1400" kern="0" dirty="0" smtClean="0">
                <a:solidFill>
                  <a:srgbClr val="000000"/>
                </a:solidFill>
                <a:latin typeface="+mn-lt"/>
              </a:rPr>
              <a:t>(«</a:t>
            </a:r>
            <a:r>
              <a:rPr lang="de-CH" altLang="de-DE" sz="1400" kern="0" dirty="0" err="1" smtClean="0">
                <a:solidFill>
                  <a:srgbClr val="000000"/>
                </a:solidFill>
                <a:latin typeface="+mn-lt"/>
              </a:rPr>
              <a:t>Step-Up</a:t>
            </a:r>
            <a:r>
              <a:rPr lang="de-CH" altLang="de-DE" sz="1400" kern="0" dirty="0" smtClean="0">
                <a:solidFill>
                  <a:srgbClr val="000000"/>
                </a:solidFill>
                <a:latin typeface="+mn-lt"/>
              </a:rPr>
              <a:t>», </a:t>
            </a:r>
            <a:r>
              <a:rPr lang="de-CH" altLang="de-DE" sz="1400" kern="0" dirty="0">
                <a:solidFill>
                  <a:srgbClr val="000000"/>
                </a:solidFill>
              </a:rPr>
              <a:t>Steuersystematische Realisierung stiller Reserven</a:t>
            </a:r>
            <a:r>
              <a:rPr lang="de-CH" altLang="de-DE" sz="1400" kern="0" dirty="0" smtClean="0">
                <a:solidFill>
                  <a:srgbClr val="000000"/>
                </a:solidFill>
                <a:latin typeface="+mn-lt"/>
              </a:rPr>
              <a:t>)</a:t>
            </a:r>
            <a:endParaRPr lang="de-CH" altLang="de-DE" sz="1400" kern="0" dirty="0">
              <a:solidFill>
                <a:srgbClr val="000000"/>
              </a:solidFill>
              <a:latin typeface="+mn-lt"/>
            </a:endParaRPr>
          </a:p>
        </p:txBody>
      </p:sp>
      <p:sp>
        <p:nvSpPr>
          <p:cNvPr id="55" name="Rectangle 5"/>
          <p:cNvSpPr>
            <a:spLocks noChangeArrowheads="1"/>
          </p:cNvSpPr>
          <p:nvPr/>
        </p:nvSpPr>
        <p:spPr bwMode="auto">
          <a:xfrm>
            <a:off x="991642" y="2276972"/>
            <a:ext cx="5725424" cy="395239"/>
          </a:xfrm>
          <a:prstGeom prst="rect">
            <a:avLst/>
          </a:prstGeom>
          <a:solidFill>
            <a:srgbClr val="5571B4"/>
          </a:solidFill>
          <a:ln w="9525">
            <a:solidFill>
              <a:srgbClr val="000000"/>
            </a:solidFill>
            <a:miter lim="800000"/>
            <a:headEnd/>
            <a:tailEnd/>
          </a:ln>
          <a:effectLst/>
        </p:spPr>
        <p:txBody>
          <a:bodyPr wrap="none" lIns="85963" tIns="42981" rIns="85963" bIns="42981" anchor="ctr"/>
          <a:lstStyle>
            <a:lvl1pPr eaLnBrk="0" hangingPunct="0">
              <a:spcAft>
                <a:spcPts val="863"/>
              </a:spcAft>
              <a:buFont typeface="Arial" charset="0"/>
              <a:defRPr>
                <a:solidFill>
                  <a:schemeClr val="tx1"/>
                </a:solidFill>
                <a:latin typeface="Arial" charset="0"/>
              </a:defRPr>
            </a:lvl1pPr>
            <a:lvl2pPr marL="742950" indent="-285750" eaLnBrk="0" hangingPunct="0">
              <a:spcAft>
                <a:spcPts val="863"/>
              </a:spcAft>
              <a:buFont typeface="Arial" charset="0"/>
              <a:buChar char="–"/>
              <a:defRPr>
                <a:solidFill>
                  <a:schemeClr val="tx1"/>
                </a:solidFill>
                <a:latin typeface="Arial" charset="0"/>
              </a:defRPr>
            </a:lvl2pPr>
            <a:lvl3pPr marL="1143000" indent="-228600" eaLnBrk="0" hangingPunct="0">
              <a:spcAft>
                <a:spcPts val="675"/>
              </a:spcAft>
              <a:buFont typeface="Arial" charset="0"/>
              <a:defRPr sz="1400">
                <a:solidFill>
                  <a:schemeClr val="tx1"/>
                </a:solidFill>
                <a:latin typeface="Arial" charset="0"/>
              </a:defRPr>
            </a:lvl3pPr>
            <a:lvl4pPr marL="1600200" indent="-228600" eaLnBrk="0" hangingPunct="0">
              <a:spcAft>
                <a:spcPts val="675"/>
              </a:spcAft>
              <a:buFont typeface="Arial" charset="0"/>
              <a:buChar char="–"/>
              <a:defRPr sz="1400">
                <a:solidFill>
                  <a:schemeClr val="tx1"/>
                </a:solidFill>
                <a:latin typeface="Arial" charset="0"/>
              </a:defRPr>
            </a:lvl4pPr>
            <a:lvl5pPr marL="2057400" indent="-228600" eaLnBrk="0" hangingPunct="0">
              <a:buFont typeface="Arial" charset="0"/>
              <a:defRPr sz="1000">
                <a:solidFill>
                  <a:schemeClr val="tx1"/>
                </a:solidFill>
                <a:latin typeface="Arial" charset="0"/>
              </a:defRPr>
            </a:lvl5pPr>
            <a:lvl6pPr marL="2514600" indent="-228600" eaLnBrk="0" fontAlgn="base" hangingPunct="0">
              <a:spcBef>
                <a:spcPct val="0"/>
              </a:spcBef>
              <a:spcAft>
                <a:spcPct val="0"/>
              </a:spcAft>
              <a:buFont typeface="Arial" charset="0"/>
              <a:defRPr sz="1000">
                <a:solidFill>
                  <a:schemeClr val="tx1"/>
                </a:solidFill>
                <a:latin typeface="Arial" charset="0"/>
              </a:defRPr>
            </a:lvl6pPr>
            <a:lvl7pPr marL="2971800" indent="-228600" eaLnBrk="0" fontAlgn="base" hangingPunct="0">
              <a:spcBef>
                <a:spcPct val="0"/>
              </a:spcBef>
              <a:spcAft>
                <a:spcPct val="0"/>
              </a:spcAft>
              <a:buFont typeface="Arial" charset="0"/>
              <a:defRPr sz="1000">
                <a:solidFill>
                  <a:schemeClr val="tx1"/>
                </a:solidFill>
                <a:latin typeface="Arial" charset="0"/>
              </a:defRPr>
            </a:lvl7pPr>
            <a:lvl8pPr marL="3429000" indent="-228600" eaLnBrk="0" fontAlgn="base" hangingPunct="0">
              <a:spcBef>
                <a:spcPct val="0"/>
              </a:spcBef>
              <a:spcAft>
                <a:spcPct val="0"/>
              </a:spcAft>
              <a:buFont typeface="Arial" charset="0"/>
              <a:defRPr sz="1000">
                <a:solidFill>
                  <a:schemeClr val="tx1"/>
                </a:solidFill>
                <a:latin typeface="Arial" charset="0"/>
              </a:defRPr>
            </a:lvl8pPr>
            <a:lvl9pPr marL="3886200" indent="-228600" eaLnBrk="0" fontAlgn="base" hangingPunct="0">
              <a:spcBef>
                <a:spcPct val="0"/>
              </a:spcBef>
              <a:spcAft>
                <a:spcPct val="0"/>
              </a:spcAft>
              <a:buFont typeface="Arial" charset="0"/>
              <a:defRPr sz="1000">
                <a:solidFill>
                  <a:schemeClr val="tx1"/>
                </a:solidFill>
                <a:latin typeface="Arial" charset="0"/>
              </a:defRPr>
            </a:lvl9pPr>
          </a:lstStyle>
          <a:p>
            <a:pPr algn="ctr" defTabSz="859627" eaLnBrk="1" hangingPunct="1">
              <a:spcAft>
                <a:spcPct val="0"/>
              </a:spcAft>
              <a:defRPr/>
            </a:pPr>
            <a:r>
              <a:rPr lang="de-CH" altLang="de-DE" sz="1900" b="1" kern="0" dirty="0">
                <a:solidFill>
                  <a:srgbClr val="FFFFFF"/>
                </a:solidFill>
                <a:latin typeface="+mn-lt"/>
              </a:rPr>
              <a:t>Unternehmenssteuerreformgesetz III </a:t>
            </a:r>
          </a:p>
        </p:txBody>
      </p:sp>
      <p:sp>
        <p:nvSpPr>
          <p:cNvPr id="92" name="AutoShape 6"/>
          <p:cNvSpPr>
            <a:spLocks noChangeArrowheads="1"/>
          </p:cNvSpPr>
          <p:nvPr/>
        </p:nvSpPr>
        <p:spPr bwMode="auto">
          <a:xfrm>
            <a:off x="959564" y="1889228"/>
            <a:ext cx="5786791" cy="395239"/>
          </a:xfrm>
          <a:prstGeom prst="triangle">
            <a:avLst>
              <a:gd name="adj" fmla="val 50000"/>
            </a:avLst>
          </a:prstGeom>
          <a:solidFill>
            <a:srgbClr val="5571B4"/>
          </a:solidFill>
          <a:ln w="9525">
            <a:solidFill>
              <a:srgbClr val="000000"/>
            </a:solidFill>
            <a:miter lim="800000"/>
            <a:headEnd/>
            <a:tailEnd/>
          </a:ln>
          <a:effectLst/>
        </p:spPr>
        <p:txBody>
          <a:bodyPr wrap="none" lIns="85963" tIns="42981" rIns="85963" bIns="42981" anchor="ctr"/>
          <a:lstStyle>
            <a:lvl1pPr eaLnBrk="0" hangingPunct="0">
              <a:spcAft>
                <a:spcPts val="863"/>
              </a:spcAft>
              <a:buFont typeface="Arial" charset="0"/>
              <a:defRPr>
                <a:solidFill>
                  <a:schemeClr val="tx1"/>
                </a:solidFill>
                <a:latin typeface="Arial" charset="0"/>
              </a:defRPr>
            </a:lvl1pPr>
            <a:lvl2pPr marL="742950" indent="-285750" eaLnBrk="0" hangingPunct="0">
              <a:spcAft>
                <a:spcPts val="863"/>
              </a:spcAft>
              <a:buFont typeface="Arial" charset="0"/>
              <a:buChar char="–"/>
              <a:defRPr>
                <a:solidFill>
                  <a:schemeClr val="tx1"/>
                </a:solidFill>
                <a:latin typeface="Arial" charset="0"/>
              </a:defRPr>
            </a:lvl2pPr>
            <a:lvl3pPr marL="1143000" indent="-228600" eaLnBrk="0" hangingPunct="0">
              <a:spcAft>
                <a:spcPts val="675"/>
              </a:spcAft>
              <a:buFont typeface="Arial" charset="0"/>
              <a:defRPr sz="1400">
                <a:solidFill>
                  <a:schemeClr val="tx1"/>
                </a:solidFill>
                <a:latin typeface="Arial" charset="0"/>
              </a:defRPr>
            </a:lvl3pPr>
            <a:lvl4pPr marL="1600200" indent="-228600" eaLnBrk="0" hangingPunct="0">
              <a:spcAft>
                <a:spcPts val="675"/>
              </a:spcAft>
              <a:buFont typeface="Arial" charset="0"/>
              <a:buChar char="–"/>
              <a:defRPr sz="1400">
                <a:solidFill>
                  <a:schemeClr val="tx1"/>
                </a:solidFill>
                <a:latin typeface="Arial" charset="0"/>
              </a:defRPr>
            </a:lvl4pPr>
            <a:lvl5pPr marL="2057400" indent="-228600" eaLnBrk="0" hangingPunct="0">
              <a:buFont typeface="Arial" charset="0"/>
              <a:defRPr sz="1000">
                <a:solidFill>
                  <a:schemeClr val="tx1"/>
                </a:solidFill>
                <a:latin typeface="Arial" charset="0"/>
              </a:defRPr>
            </a:lvl5pPr>
            <a:lvl6pPr marL="2514600" indent="-228600" eaLnBrk="0" fontAlgn="base" hangingPunct="0">
              <a:spcBef>
                <a:spcPct val="0"/>
              </a:spcBef>
              <a:spcAft>
                <a:spcPct val="0"/>
              </a:spcAft>
              <a:buFont typeface="Arial" charset="0"/>
              <a:defRPr sz="1000">
                <a:solidFill>
                  <a:schemeClr val="tx1"/>
                </a:solidFill>
                <a:latin typeface="Arial" charset="0"/>
              </a:defRPr>
            </a:lvl6pPr>
            <a:lvl7pPr marL="2971800" indent="-228600" eaLnBrk="0" fontAlgn="base" hangingPunct="0">
              <a:spcBef>
                <a:spcPct val="0"/>
              </a:spcBef>
              <a:spcAft>
                <a:spcPct val="0"/>
              </a:spcAft>
              <a:buFont typeface="Arial" charset="0"/>
              <a:defRPr sz="1000">
                <a:solidFill>
                  <a:schemeClr val="tx1"/>
                </a:solidFill>
                <a:latin typeface="Arial" charset="0"/>
              </a:defRPr>
            </a:lvl7pPr>
            <a:lvl8pPr marL="3429000" indent="-228600" eaLnBrk="0" fontAlgn="base" hangingPunct="0">
              <a:spcBef>
                <a:spcPct val="0"/>
              </a:spcBef>
              <a:spcAft>
                <a:spcPct val="0"/>
              </a:spcAft>
              <a:buFont typeface="Arial" charset="0"/>
              <a:defRPr sz="1000">
                <a:solidFill>
                  <a:schemeClr val="tx1"/>
                </a:solidFill>
                <a:latin typeface="Arial" charset="0"/>
              </a:defRPr>
            </a:lvl8pPr>
            <a:lvl9pPr marL="3886200" indent="-228600" eaLnBrk="0" fontAlgn="base" hangingPunct="0">
              <a:spcBef>
                <a:spcPct val="0"/>
              </a:spcBef>
              <a:spcAft>
                <a:spcPct val="0"/>
              </a:spcAft>
              <a:buFont typeface="Arial" charset="0"/>
              <a:defRPr sz="1000">
                <a:solidFill>
                  <a:schemeClr val="tx1"/>
                </a:solidFill>
                <a:latin typeface="Arial" charset="0"/>
              </a:defRPr>
            </a:lvl9pPr>
          </a:lstStyle>
          <a:p>
            <a:pPr defTabSz="859627" eaLnBrk="1" hangingPunct="1">
              <a:spcAft>
                <a:spcPct val="0"/>
              </a:spcAft>
              <a:defRPr/>
            </a:pPr>
            <a:endParaRPr lang="de-CH" altLang="de-DE" sz="1900" kern="0" dirty="0">
              <a:solidFill>
                <a:srgbClr val="000000"/>
              </a:solidFill>
              <a:latin typeface="+mn-lt"/>
            </a:endParaRPr>
          </a:p>
        </p:txBody>
      </p:sp>
      <p:sp>
        <p:nvSpPr>
          <p:cNvPr id="98" name="AutoShape 7"/>
          <p:cNvSpPr>
            <a:spLocks noChangeArrowheads="1"/>
          </p:cNvSpPr>
          <p:nvPr/>
        </p:nvSpPr>
        <p:spPr bwMode="auto">
          <a:xfrm rot="10800000">
            <a:off x="1468365" y="2672210"/>
            <a:ext cx="1152000" cy="2142742"/>
          </a:xfrm>
          <a:prstGeom prst="roundRect">
            <a:avLst>
              <a:gd name="adj" fmla="val 16667"/>
            </a:avLst>
          </a:prstGeom>
          <a:solidFill>
            <a:srgbClr val="AFE06E"/>
          </a:solidFill>
          <a:ln w="9525">
            <a:solidFill>
              <a:srgbClr val="000000"/>
            </a:solidFill>
            <a:round/>
            <a:headEnd/>
            <a:tailEnd/>
          </a:ln>
          <a:effectLst/>
          <a:extLst/>
        </p:spPr>
        <p:txBody>
          <a:bodyPr vert="eaVert" wrap="none" lIns="85963" tIns="42981" rIns="85963" bIns="42981" anchor="ctr"/>
          <a:lstStyle>
            <a:lvl1pPr eaLnBrk="0" hangingPunct="0">
              <a:spcAft>
                <a:spcPts val="863"/>
              </a:spcAft>
              <a:buFont typeface="Arial" charset="0"/>
              <a:defRPr>
                <a:solidFill>
                  <a:schemeClr val="tx1"/>
                </a:solidFill>
                <a:latin typeface="Arial" charset="0"/>
              </a:defRPr>
            </a:lvl1pPr>
            <a:lvl2pPr marL="742950" indent="-285750" eaLnBrk="0" hangingPunct="0">
              <a:spcAft>
                <a:spcPts val="863"/>
              </a:spcAft>
              <a:buFont typeface="Arial" charset="0"/>
              <a:buChar char="–"/>
              <a:defRPr>
                <a:solidFill>
                  <a:schemeClr val="tx1"/>
                </a:solidFill>
                <a:latin typeface="Arial" charset="0"/>
              </a:defRPr>
            </a:lvl2pPr>
            <a:lvl3pPr marL="1143000" indent="-228600" eaLnBrk="0" hangingPunct="0">
              <a:spcAft>
                <a:spcPts val="675"/>
              </a:spcAft>
              <a:buFont typeface="Arial" charset="0"/>
              <a:defRPr sz="1400">
                <a:solidFill>
                  <a:schemeClr val="tx1"/>
                </a:solidFill>
                <a:latin typeface="Arial" charset="0"/>
              </a:defRPr>
            </a:lvl3pPr>
            <a:lvl4pPr marL="1600200" indent="-228600" eaLnBrk="0" hangingPunct="0">
              <a:spcAft>
                <a:spcPts val="675"/>
              </a:spcAft>
              <a:buFont typeface="Arial" charset="0"/>
              <a:buChar char="–"/>
              <a:defRPr sz="1400">
                <a:solidFill>
                  <a:schemeClr val="tx1"/>
                </a:solidFill>
                <a:latin typeface="Arial" charset="0"/>
              </a:defRPr>
            </a:lvl4pPr>
            <a:lvl5pPr marL="2057400" indent="-228600" eaLnBrk="0" hangingPunct="0">
              <a:buFont typeface="Arial" charset="0"/>
              <a:defRPr sz="1000">
                <a:solidFill>
                  <a:schemeClr val="tx1"/>
                </a:solidFill>
                <a:latin typeface="Arial" charset="0"/>
              </a:defRPr>
            </a:lvl5pPr>
            <a:lvl6pPr marL="2514600" indent="-228600" eaLnBrk="0" fontAlgn="base" hangingPunct="0">
              <a:spcBef>
                <a:spcPct val="0"/>
              </a:spcBef>
              <a:spcAft>
                <a:spcPct val="0"/>
              </a:spcAft>
              <a:buFont typeface="Arial" charset="0"/>
              <a:defRPr sz="1000">
                <a:solidFill>
                  <a:schemeClr val="tx1"/>
                </a:solidFill>
                <a:latin typeface="Arial" charset="0"/>
              </a:defRPr>
            </a:lvl6pPr>
            <a:lvl7pPr marL="2971800" indent="-228600" eaLnBrk="0" fontAlgn="base" hangingPunct="0">
              <a:spcBef>
                <a:spcPct val="0"/>
              </a:spcBef>
              <a:spcAft>
                <a:spcPct val="0"/>
              </a:spcAft>
              <a:buFont typeface="Arial" charset="0"/>
              <a:defRPr sz="1000">
                <a:solidFill>
                  <a:schemeClr val="tx1"/>
                </a:solidFill>
                <a:latin typeface="Arial" charset="0"/>
              </a:defRPr>
            </a:lvl7pPr>
            <a:lvl8pPr marL="3429000" indent="-228600" eaLnBrk="0" fontAlgn="base" hangingPunct="0">
              <a:spcBef>
                <a:spcPct val="0"/>
              </a:spcBef>
              <a:spcAft>
                <a:spcPct val="0"/>
              </a:spcAft>
              <a:buFont typeface="Arial" charset="0"/>
              <a:defRPr sz="1000">
                <a:solidFill>
                  <a:schemeClr val="tx1"/>
                </a:solidFill>
                <a:latin typeface="Arial" charset="0"/>
              </a:defRPr>
            </a:lvl8pPr>
            <a:lvl9pPr marL="3886200" indent="-228600" eaLnBrk="0" fontAlgn="base" hangingPunct="0">
              <a:spcBef>
                <a:spcPct val="0"/>
              </a:spcBef>
              <a:spcAft>
                <a:spcPct val="0"/>
              </a:spcAft>
              <a:buFont typeface="Arial" charset="0"/>
              <a:defRPr sz="1000">
                <a:solidFill>
                  <a:schemeClr val="tx1"/>
                </a:solidFill>
                <a:latin typeface="Arial" charset="0"/>
              </a:defRPr>
            </a:lvl9pPr>
          </a:lstStyle>
          <a:p>
            <a:pPr algn="ctr" defTabSz="859627" eaLnBrk="1" hangingPunct="1">
              <a:spcAft>
                <a:spcPct val="0"/>
              </a:spcAft>
              <a:defRPr/>
            </a:pPr>
            <a:r>
              <a:rPr lang="de-CH" altLang="de-DE" sz="1600" b="1" kern="0" dirty="0" smtClean="0">
                <a:solidFill>
                  <a:srgbClr val="000000"/>
                </a:solidFill>
                <a:latin typeface="+mn-lt"/>
              </a:rPr>
              <a:t>Patentbox und Mehr-</a:t>
            </a:r>
          </a:p>
          <a:p>
            <a:pPr algn="ctr" defTabSz="859627" eaLnBrk="1" hangingPunct="1">
              <a:spcAft>
                <a:spcPct val="0"/>
              </a:spcAft>
              <a:defRPr/>
            </a:pPr>
            <a:r>
              <a:rPr lang="de-CH" altLang="de-DE" sz="1600" b="1" kern="0" dirty="0" err="1" smtClean="0">
                <a:solidFill>
                  <a:srgbClr val="000000"/>
                </a:solidFill>
                <a:latin typeface="+mn-lt"/>
              </a:rPr>
              <a:t>fachabzug</a:t>
            </a:r>
            <a:r>
              <a:rPr lang="de-CH" altLang="de-DE" sz="1600" b="1" kern="0" dirty="0" smtClean="0">
                <a:solidFill>
                  <a:srgbClr val="000000"/>
                </a:solidFill>
                <a:latin typeface="+mn-lt"/>
              </a:rPr>
              <a:t> von </a:t>
            </a:r>
          </a:p>
          <a:p>
            <a:pPr algn="ctr" defTabSz="859627" eaLnBrk="1" hangingPunct="1">
              <a:spcAft>
                <a:spcPct val="0"/>
              </a:spcAft>
              <a:defRPr/>
            </a:pPr>
            <a:r>
              <a:rPr lang="de-CH" altLang="de-DE" sz="1600" b="1" kern="0" dirty="0" smtClean="0">
                <a:solidFill>
                  <a:srgbClr val="000000"/>
                </a:solidFill>
                <a:latin typeface="+mn-lt"/>
              </a:rPr>
              <a:t>F&amp;E-Aufwendungen</a:t>
            </a:r>
            <a:endParaRPr lang="de-CH" altLang="de-DE" sz="1600" b="1" kern="0" dirty="0">
              <a:solidFill>
                <a:srgbClr val="FF0000"/>
              </a:solidFill>
              <a:latin typeface="+mn-lt"/>
            </a:endParaRPr>
          </a:p>
        </p:txBody>
      </p:sp>
      <p:sp>
        <p:nvSpPr>
          <p:cNvPr id="103" name="AutoShape 8"/>
          <p:cNvSpPr>
            <a:spLocks noChangeArrowheads="1"/>
          </p:cNvSpPr>
          <p:nvPr/>
        </p:nvSpPr>
        <p:spPr bwMode="auto">
          <a:xfrm rot="10800000">
            <a:off x="5118456" y="2672210"/>
            <a:ext cx="1152000" cy="2142742"/>
          </a:xfrm>
          <a:prstGeom prst="roundRect">
            <a:avLst>
              <a:gd name="adj" fmla="val 16667"/>
            </a:avLst>
          </a:prstGeom>
          <a:solidFill>
            <a:srgbClr val="EFB643"/>
          </a:solidFill>
          <a:ln w="9525">
            <a:solidFill>
              <a:srgbClr val="000000"/>
            </a:solidFill>
            <a:round/>
            <a:headEnd/>
            <a:tailEnd/>
          </a:ln>
          <a:effectLst/>
          <a:extLst/>
        </p:spPr>
        <p:txBody>
          <a:bodyPr vert="eaVert" wrap="none" lIns="85963" tIns="42981" rIns="85963" bIns="42981" anchor="ctr"/>
          <a:lstStyle/>
          <a:p>
            <a:pPr algn="ctr" defTabSz="859627">
              <a:spcAft>
                <a:spcPct val="0"/>
              </a:spcAft>
            </a:pPr>
            <a:r>
              <a:rPr lang="de-CH" altLang="de-DE" sz="1600" b="1" kern="0" dirty="0">
                <a:solidFill>
                  <a:srgbClr val="000000"/>
                </a:solidFill>
              </a:rPr>
              <a:t>Senkung kantonale</a:t>
            </a:r>
          </a:p>
          <a:p>
            <a:pPr algn="ctr" defTabSz="859627">
              <a:spcAft>
                <a:spcPct val="0"/>
              </a:spcAft>
            </a:pPr>
            <a:r>
              <a:rPr lang="de-CH" altLang="de-DE" sz="1600" b="1" kern="0" dirty="0">
                <a:solidFill>
                  <a:srgbClr val="000000"/>
                </a:solidFill>
              </a:rPr>
              <a:t>Gewinnsteuersätze</a:t>
            </a:r>
          </a:p>
        </p:txBody>
      </p:sp>
      <p:sp>
        <p:nvSpPr>
          <p:cNvPr id="104" name="AutoShape 9"/>
          <p:cNvSpPr>
            <a:spLocks noChangeArrowheads="1"/>
          </p:cNvSpPr>
          <p:nvPr/>
        </p:nvSpPr>
        <p:spPr bwMode="auto">
          <a:xfrm rot="10800000">
            <a:off x="3368675" y="2672210"/>
            <a:ext cx="1152000" cy="2142742"/>
          </a:xfrm>
          <a:prstGeom prst="roundRect">
            <a:avLst>
              <a:gd name="adj" fmla="val 16667"/>
            </a:avLst>
          </a:prstGeom>
          <a:solidFill>
            <a:srgbClr val="AFE06E"/>
          </a:solidFill>
          <a:ln w="38100">
            <a:solidFill>
              <a:srgbClr val="F18917"/>
            </a:solidFill>
            <a:round/>
            <a:headEnd/>
            <a:tailEnd/>
          </a:ln>
          <a:effectLst/>
          <a:extLst/>
        </p:spPr>
        <p:txBody>
          <a:bodyPr vert="eaVert" wrap="none" lIns="85963" tIns="42981" rIns="85963" bIns="42981" anchor="ctr"/>
          <a:lstStyle/>
          <a:p>
            <a:pPr algn="ctr" defTabSz="859627">
              <a:spcAft>
                <a:spcPct val="0"/>
              </a:spcAft>
            </a:pPr>
            <a:r>
              <a:rPr lang="de-CH" altLang="de-DE" sz="1600" b="1" kern="0" dirty="0">
                <a:solidFill>
                  <a:srgbClr val="000000"/>
                </a:solidFill>
              </a:rPr>
              <a:t>Zinsbereinigte </a:t>
            </a:r>
          </a:p>
          <a:p>
            <a:pPr algn="ctr" defTabSz="859627">
              <a:spcAft>
                <a:spcPct val="0"/>
              </a:spcAft>
            </a:pPr>
            <a:r>
              <a:rPr lang="de-CH" altLang="de-DE" sz="1600" b="1" kern="0" dirty="0">
                <a:solidFill>
                  <a:srgbClr val="000000"/>
                </a:solidFill>
              </a:rPr>
              <a:t>Gewinnsteuer</a:t>
            </a:r>
          </a:p>
          <a:p>
            <a:pPr algn="ctr" defTabSz="859627">
              <a:spcAft>
                <a:spcPct val="0"/>
              </a:spcAft>
            </a:pPr>
            <a:r>
              <a:rPr lang="de-CH" altLang="de-DE" sz="1600" kern="0" dirty="0">
                <a:solidFill>
                  <a:srgbClr val="000000"/>
                </a:solidFill>
              </a:rPr>
              <a:t>(</a:t>
            </a:r>
            <a:r>
              <a:rPr lang="de-CH" altLang="de-DE" sz="1600" kern="0" dirty="0" err="1">
                <a:solidFill>
                  <a:srgbClr val="000000"/>
                </a:solidFill>
              </a:rPr>
              <a:t>Notional</a:t>
            </a:r>
            <a:r>
              <a:rPr lang="de-CH" altLang="de-DE" sz="1600" kern="0" dirty="0">
                <a:solidFill>
                  <a:srgbClr val="000000"/>
                </a:solidFill>
              </a:rPr>
              <a:t> Interest </a:t>
            </a:r>
          </a:p>
          <a:p>
            <a:pPr algn="ctr" defTabSz="859627">
              <a:spcAft>
                <a:spcPct val="0"/>
              </a:spcAft>
            </a:pPr>
            <a:r>
              <a:rPr lang="de-CH" altLang="de-DE" sz="1600" kern="0" dirty="0" err="1">
                <a:solidFill>
                  <a:srgbClr val="000000"/>
                </a:solidFill>
              </a:rPr>
              <a:t>Decuction</a:t>
            </a:r>
            <a:r>
              <a:rPr lang="de-CH" altLang="de-DE" sz="1600" kern="0" dirty="0">
                <a:solidFill>
                  <a:srgbClr val="000000"/>
                </a:solidFill>
              </a:rPr>
              <a:t>, </a:t>
            </a:r>
            <a:r>
              <a:rPr lang="de-CH" altLang="de-DE" sz="1600" b="1" kern="0" dirty="0">
                <a:solidFill>
                  <a:srgbClr val="000000"/>
                </a:solidFill>
              </a:rPr>
              <a:t>NID</a:t>
            </a:r>
            <a:r>
              <a:rPr lang="de-CH" altLang="de-DE" sz="1600" kern="0" dirty="0">
                <a:solidFill>
                  <a:srgbClr val="000000"/>
                </a:solidFill>
              </a:rPr>
              <a:t>)</a:t>
            </a:r>
          </a:p>
        </p:txBody>
      </p:sp>
      <p:sp>
        <p:nvSpPr>
          <p:cNvPr id="105" name="Rectangle 10"/>
          <p:cNvSpPr>
            <a:spLocks noChangeArrowheads="1"/>
          </p:cNvSpPr>
          <p:nvPr/>
        </p:nvSpPr>
        <p:spPr bwMode="auto">
          <a:xfrm>
            <a:off x="6841704" y="5073754"/>
            <a:ext cx="1788557" cy="648000"/>
          </a:xfrm>
          <a:prstGeom prst="rect">
            <a:avLst/>
          </a:prstGeom>
          <a:solidFill>
            <a:srgbClr val="AFE06E"/>
          </a:solidFill>
          <a:ln w="9525">
            <a:solidFill>
              <a:srgbClr val="000000"/>
            </a:solidFill>
            <a:miter lim="800000"/>
            <a:headEnd/>
            <a:tailEnd/>
          </a:ln>
          <a:effectLst/>
          <a:extLst/>
        </p:spPr>
        <p:txBody>
          <a:bodyPr wrap="none" lIns="85963" tIns="42981" rIns="85963" bIns="42981" anchor="ctr"/>
          <a:lstStyle>
            <a:lvl1pPr eaLnBrk="0" hangingPunct="0">
              <a:spcAft>
                <a:spcPts val="863"/>
              </a:spcAft>
              <a:buFont typeface="Arial" charset="0"/>
              <a:defRPr>
                <a:solidFill>
                  <a:schemeClr val="tx1"/>
                </a:solidFill>
                <a:latin typeface="Arial" charset="0"/>
              </a:defRPr>
            </a:lvl1pPr>
            <a:lvl2pPr marL="742950" indent="-285750" eaLnBrk="0" hangingPunct="0">
              <a:spcAft>
                <a:spcPts val="863"/>
              </a:spcAft>
              <a:buFont typeface="Arial" charset="0"/>
              <a:buChar char="–"/>
              <a:defRPr>
                <a:solidFill>
                  <a:schemeClr val="tx1"/>
                </a:solidFill>
                <a:latin typeface="Arial" charset="0"/>
              </a:defRPr>
            </a:lvl2pPr>
            <a:lvl3pPr marL="1143000" indent="-228600" eaLnBrk="0" hangingPunct="0">
              <a:spcAft>
                <a:spcPts val="675"/>
              </a:spcAft>
              <a:buFont typeface="Arial" charset="0"/>
              <a:defRPr sz="1400">
                <a:solidFill>
                  <a:schemeClr val="tx1"/>
                </a:solidFill>
                <a:latin typeface="Arial" charset="0"/>
              </a:defRPr>
            </a:lvl3pPr>
            <a:lvl4pPr marL="1600200" indent="-228600" eaLnBrk="0" hangingPunct="0">
              <a:spcAft>
                <a:spcPts val="675"/>
              </a:spcAft>
              <a:buFont typeface="Arial" charset="0"/>
              <a:buChar char="–"/>
              <a:defRPr sz="1400">
                <a:solidFill>
                  <a:schemeClr val="tx1"/>
                </a:solidFill>
                <a:latin typeface="Arial" charset="0"/>
              </a:defRPr>
            </a:lvl4pPr>
            <a:lvl5pPr marL="2057400" indent="-228600" eaLnBrk="0" hangingPunct="0">
              <a:buFont typeface="Arial" charset="0"/>
              <a:defRPr sz="1000">
                <a:solidFill>
                  <a:schemeClr val="tx1"/>
                </a:solidFill>
                <a:latin typeface="Arial" charset="0"/>
              </a:defRPr>
            </a:lvl5pPr>
            <a:lvl6pPr marL="2514600" indent="-228600" eaLnBrk="0" fontAlgn="base" hangingPunct="0">
              <a:spcBef>
                <a:spcPct val="0"/>
              </a:spcBef>
              <a:spcAft>
                <a:spcPct val="0"/>
              </a:spcAft>
              <a:buFont typeface="Arial" charset="0"/>
              <a:defRPr sz="1000">
                <a:solidFill>
                  <a:schemeClr val="tx1"/>
                </a:solidFill>
                <a:latin typeface="Arial" charset="0"/>
              </a:defRPr>
            </a:lvl6pPr>
            <a:lvl7pPr marL="2971800" indent="-228600" eaLnBrk="0" fontAlgn="base" hangingPunct="0">
              <a:spcBef>
                <a:spcPct val="0"/>
              </a:spcBef>
              <a:spcAft>
                <a:spcPct val="0"/>
              </a:spcAft>
              <a:buFont typeface="Arial" charset="0"/>
              <a:defRPr sz="1000">
                <a:solidFill>
                  <a:schemeClr val="tx1"/>
                </a:solidFill>
                <a:latin typeface="Arial" charset="0"/>
              </a:defRPr>
            </a:lvl7pPr>
            <a:lvl8pPr marL="3429000" indent="-228600" eaLnBrk="0" fontAlgn="base" hangingPunct="0">
              <a:spcBef>
                <a:spcPct val="0"/>
              </a:spcBef>
              <a:spcAft>
                <a:spcPct val="0"/>
              </a:spcAft>
              <a:buFont typeface="Arial" charset="0"/>
              <a:defRPr sz="1000">
                <a:solidFill>
                  <a:schemeClr val="tx1"/>
                </a:solidFill>
                <a:latin typeface="Arial" charset="0"/>
              </a:defRPr>
            </a:lvl8pPr>
            <a:lvl9pPr marL="3886200" indent="-228600" eaLnBrk="0" fontAlgn="base" hangingPunct="0">
              <a:spcBef>
                <a:spcPct val="0"/>
              </a:spcBef>
              <a:spcAft>
                <a:spcPct val="0"/>
              </a:spcAft>
              <a:buFont typeface="Arial" charset="0"/>
              <a:defRPr sz="1000">
                <a:solidFill>
                  <a:schemeClr val="tx1"/>
                </a:solidFill>
                <a:latin typeface="Arial" charset="0"/>
              </a:defRPr>
            </a:lvl9pPr>
          </a:lstStyle>
          <a:p>
            <a:pPr algn="ctr" defTabSz="859627" eaLnBrk="1" hangingPunct="1">
              <a:spcAft>
                <a:spcPct val="0"/>
              </a:spcAft>
              <a:defRPr/>
            </a:pPr>
            <a:r>
              <a:rPr lang="de-CH" altLang="de-DE" sz="1300" kern="0" dirty="0" smtClean="0">
                <a:solidFill>
                  <a:srgbClr val="000000"/>
                </a:solidFill>
                <a:latin typeface="+mn-lt"/>
              </a:rPr>
              <a:t>Verschiebung der </a:t>
            </a:r>
          </a:p>
          <a:p>
            <a:pPr algn="ctr" defTabSz="859627" eaLnBrk="1" hangingPunct="1">
              <a:spcAft>
                <a:spcPct val="0"/>
              </a:spcAft>
              <a:defRPr/>
            </a:pPr>
            <a:r>
              <a:rPr lang="de-CH" altLang="de-DE" sz="1300" kern="0" dirty="0" smtClean="0">
                <a:solidFill>
                  <a:srgbClr val="000000"/>
                </a:solidFill>
                <a:latin typeface="+mn-lt"/>
              </a:rPr>
              <a:t>Abschaffung </a:t>
            </a:r>
          </a:p>
          <a:p>
            <a:pPr algn="ctr" defTabSz="859627" eaLnBrk="1" hangingPunct="1">
              <a:spcAft>
                <a:spcPct val="0"/>
              </a:spcAft>
              <a:defRPr/>
            </a:pPr>
            <a:r>
              <a:rPr lang="de-CH" altLang="de-DE" sz="1300" kern="0" dirty="0" smtClean="0">
                <a:solidFill>
                  <a:srgbClr val="000000"/>
                </a:solidFill>
                <a:latin typeface="+mn-lt"/>
              </a:rPr>
              <a:t>Emissionsabgabe</a:t>
            </a:r>
            <a:endParaRPr lang="de-CH" altLang="de-DE" sz="1300" kern="0" dirty="0">
              <a:solidFill>
                <a:srgbClr val="000000"/>
              </a:solidFill>
              <a:latin typeface="+mn-lt"/>
            </a:endParaRPr>
          </a:p>
        </p:txBody>
      </p:sp>
      <p:sp>
        <p:nvSpPr>
          <p:cNvPr id="106" name="Rectangle 11"/>
          <p:cNvSpPr>
            <a:spLocks noChangeArrowheads="1"/>
          </p:cNvSpPr>
          <p:nvPr/>
        </p:nvSpPr>
        <p:spPr bwMode="auto">
          <a:xfrm>
            <a:off x="6841704" y="2744789"/>
            <a:ext cx="1788557" cy="648000"/>
          </a:xfrm>
          <a:prstGeom prst="rect">
            <a:avLst/>
          </a:prstGeom>
          <a:solidFill>
            <a:srgbClr val="AFE06E"/>
          </a:solidFill>
          <a:ln w="9525">
            <a:solidFill>
              <a:srgbClr val="000000"/>
            </a:solidFill>
            <a:miter lim="800000"/>
            <a:headEnd/>
            <a:tailEnd/>
          </a:ln>
          <a:effectLst/>
          <a:extLst/>
        </p:spPr>
        <p:txBody>
          <a:bodyPr wrap="none" lIns="85963" tIns="42981" rIns="85963" bIns="42981" anchor="ctr"/>
          <a:lstStyle/>
          <a:p>
            <a:pPr algn="ctr" defTabSz="859627">
              <a:spcAft>
                <a:spcPct val="0"/>
              </a:spcAft>
              <a:buFont typeface="Arial" charset="0"/>
            </a:pPr>
            <a:r>
              <a:rPr lang="de-CH" altLang="de-DE" sz="1300" kern="0" dirty="0">
                <a:solidFill>
                  <a:srgbClr val="000000"/>
                </a:solidFill>
              </a:rPr>
              <a:t>Maximale </a:t>
            </a:r>
            <a:r>
              <a:rPr lang="de-CH" altLang="de-DE" sz="1300" kern="0" dirty="0" smtClean="0">
                <a:solidFill>
                  <a:srgbClr val="000000"/>
                </a:solidFill>
              </a:rPr>
              <a:t>Entlastungs-</a:t>
            </a:r>
          </a:p>
          <a:p>
            <a:pPr algn="ctr" defTabSz="859627">
              <a:spcAft>
                <a:spcPct val="0"/>
              </a:spcAft>
              <a:buFont typeface="Arial" charset="0"/>
            </a:pPr>
            <a:r>
              <a:rPr lang="de-CH" altLang="de-DE" sz="1300" kern="0" dirty="0" err="1" smtClean="0">
                <a:solidFill>
                  <a:srgbClr val="000000"/>
                </a:solidFill>
              </a:rPr>
              <a:t>begrenzung</a:t>
            </a:r>
            <a:r>
              <a:rPr lang="de-CH" altLang="de-DE" sz="1300" kern="0" dirty="0" smtClean="0">
                <a:solidFill>
                  <a:srgbClr val="000000"/>
                </a:solidFill>
              </a:rPr>
              <a:t> </a:t>
            </a:r>
            <a:r>
              <a:rPr lang="de-CH" altLang="de-DE" sz="1300" kern="0" dirty="0">
                <a:solidFill>
                  <a:srgbClr val="000000"/>
                </a:solidFill>
              </a:rPr>
              <a:t>der </a:t>
            </a:r>
            <a:r>
              <a:rPr lang="de-CH" altLang="de-DE" sz="1300" kern="0" dirty="0" err="1" smtClean="0">
                <a:solidFill>
                  <a:srgbClr val="000000"/>
                </a:solidFill>
              </a:rPr>
              <a:t>steuerl</a:t>
            </a:r>
            <a:r>
              <a:rPr lang="de-CH" altLang="de-DE" sz="1300" kern="0" dirty="0" smtClean="0">
                <a:solidFill>
                  <a:srgbClr val="000000"/>
                </a:solidFill>
              </a:rPr>
              <a:t>.</a:t>
            </a:r>
          </a:p>
          <a:p>
            <a:pPr algn="ctr" defTabSz="859627">
              <a:spcAft>
                <a:spcPct val="0"/>
              </a:spcAft>
              <a:buFont typeface="Arial" charset="0"/>
            </a:pPr>
            <a:r>
              <a:rPr lang="de-CH" altLang="de-DE" sz="1300" kern="0" dirty="0" smtClean="0">
                <a:solidFill>
                  <a:srgbClr val="000000"/>
                </a:solidFill>
              </a:rPr>
              <a:t>Begünstigung </a:t>
            </a:r>
            <a:r>
              <a:rPr lang="de-CH" altLang="de-DE" sz="1300" kern="0" dirty="0">
                <a:solidFill>
                  <a:srgbClr val="000000"/>
                </a:solidFill>
              </a:rPr>
              <a:t>auf 80% </a:t>
            </a:r>
          </a:p>
        </p:txBody>
      </p:sp>
      <p:sp>
        <p:nvSpPr>
          <p:cNvPr id="108" name="AutoShape 6"/>
          <p:cNvSpPr>
            <a:spLocks noChangeArrowheads="1"/>
          </p:cNvSpPr>
          <p:nvPr/>
        </p:nvSpPr>
        <p:spPr bwMode="auto">
          <a:xfrm>
            <a:off x="6843987" y="1887665"/>
            <a:ext cx="1771022" cy="396802"/>
          </a:xfrm>
          <a:prstGeom prst="triangle">
            <a:avLst>
              <a:gd name="adj" fmla="val 50000"/>
            </a:avLst>
          </a:prstGeom>
          <a:solidFill>
            <a:srgbClr val="5571B4"/>
          </a:solidFill>
          <a:ln w="9525">
            <a:solidFill>
              <a:srgbClr val="000000"/>
            </a:solidFill>
            <a:miter lim="800000"/>
            <a:headEnd/>
            <a:tailEnd/>
          </a:ln>
          <a:effectLst/>
        </p:spPr>
        <p:txBody>
          <a:bodyPr wrap="none" lIns="85963" tIns="42981" rIns="85963" bIns="42981" anchor="ctr"/>
          <a:lstStyle>
            <a:lvl1pPr eaLnBrk="0" hangingPunct="0">
              <a:spcAft>
                <a:spcPts val="863"/>
              </a:spcAft>
              <a:buFont typeface="Arial" charset="0"/>
              <a:defRPr>
                <a:solidFill>
                  <a:schemeClr val="tx1"/>
                </a:solidFill>
                <a:latin typeface="Arial" charset="0"/>
              </a:defRPr>
            </a:lvl1pPr>
            <a:lvl2pPr marL="742950" indent="-285750" eaLnBrk="0" hangingPunct="0">
              <a:spcAft>
                <a:spcPts val="863"/>
              </a:spcAft>
              <a:buFont typeface="Arial" charset="0"/>
              <a:buChar char="–"/>
              <a:defRPr>
                <a:solidFill>
                  <a:schemeClr val="tx1"/>
                </a:solidFill>
                <a:latin typeface="Arial" charset="0"/>
              </a:defRPr>
            </a:lvl2pPr>
            <a:lvl3pPr marL="1143000" indent="-228600" eaLnBrk="0" hangingPunct="0">
              <a:spcAft>
                <a:spcPts val="675"/>
              </a:spcAft>
              <a:buFont typeface="Arial" charset="0"/>
              <a:defRPr sz="1400">
                <a:solidFill>
                  <a:schemeClr val="tx1"/>
                </a:solidFill>
                <a:latin typeface="Arial" charset="0"/>
              </a:defRPr>
            </a:lvl3pPr>
            <a:lvl4pPr marL="1600200" indent="-228600" eaLnBrk="0" hangingPunct="0">
              <a:spcAft>
                <a:spcPts val="675"/>
              </a:spcAft>
              <a:buFont typeface="Arial" charset="0"/>
              <a:buChar char="–"/>
              <a:defRPr sz="1400">
                <a:solidFill>
                  <a:schemeClr val="tx1"/>
                </a:solidFill>
                <a:latin typeface="Arial" charset="0"/>
              </a:defRPr>
            </a:lvl4pPr>
            <a:lvl5pPr marL="2057400" indent="-228600" eaLnBrk="0" hangingPunct="0">
              <a:buFont typeface="Arial" charset="0"/>
              <a:defRPr sz="1000">
                <a:solidFill>
                  <a:schemeClr val="tx1"/>
                </a:solidFill>
                <a:latin typeface="Arial" charset="0"/>
              </a:defRPr>
            </a:lvl5pPr>
            <a:lvl6pPr marL="2514600" indent="-228600" eaLnBrk="0" fontAlgn="base" hangingPunct="0">
              <a:spcBef>
                <a:spcPct val="0"/>
              </a:spcBef>
              <a:spcAft>
                <a:spcPct val="0"/>
              </a:spcAft>
              <a:buFont typeface="Arial" charset="0"/>
              <a:defRPr sz="1000">
                <a:solidFill>
                  <a:schemeClr val="tx1"/>
                </a:solidFill>
                <a:latin typeface="Arial" charset="0"/>
              </a:defRPr>
            </a:lvl6pPr>
            <a:lvl7pPr marL="2971800" indent="-228600" eaLnBrk="0" fontAlgn="base" hangingPunct="0">
              <a:spcBef>
                <a:spcPct val="0"/>
              </a:spcBef>
              <a:spcAft>
                <a:spcPct val="0"/>
              </a:spcAft>
              <a:buFont typeface="Arial" charset="0"/>
              <a:defRPr sz="1000">
                <a:solidFill>
                  <a:schemeClr val="tx1"/>
                </a:solidFill>
                <a:latin typeface="Arial" charset="0"/>
              </a:defRPr>
            </a:lvl7pPr>
            <a:lvl8pPr marL="3429000" indent="-228600" eaLnBrk="0" fontAlgn="base" hangingPunct="0">
              <a:spcBef>
                <a:spcPct val="0"/>
              </a:spcBef>
              <a:spcAft>
                <a:spcPct val="0"/>
              </a:spcAft>
              <a:buFont typeface="Arial" charset="0"/>
              <a:defRPr sz="1000">
                <a:solidFill>
                  <a:schemeClr val="tx1"/>
                </a:solidFill>
                <a:latin typeface="Arial" charset="0"/>
              </a:defRPr>
            </a:lvl8pPr>
            <a:lvl9pPr marL="3886200" indent="-228600" eaLnBrk="0" fontAlgn="base" hangingPunct="0">
              <a:spcBef>
                <a:spcPct val="0"/>
              </a:spcBef>
              <a:spcAft>
                <a:spcPct val="0"/>
              </a:spcAft>
              <a:buFont typeface="Arial" charset="0"/>
              <a:defRPr sz="1000">
                <a:solidFill>
                  <a:schemeClr val="tx1"/>
                </a:solidFill>
                <a:latin typeface="Arial" charset="0"/>
              </a:defRPr>
            </a:lvl9pPr>
          </a:lstStyle>
          <a:p>
            <a:pPr defTabSz="859627" eaLnBrk="1" hangingPunct="1">
              <a:spcAft>
                <a:spcPct val="0"/>
              </a:spcAft>
              <a:defRPr/>
            </a:pPr>
            <a:endParaRPr lang="de-CH" altLang="de-DE" sz="1900" kern="0" dirty="0">
              <a:solidFill>
                <a:srgbClr val="000000"/>
              </a:solidFill>
              <a:latin typeface="+mn-lt"/>
            </a:endParaRPr>
          </a:p>
        </p:txBody>
      </p:sp>
      <p:sp>
        <p:nvSpPr>
          <p:cNvPr id="109" name="Rectangle 5"/>
          <p:cNvSpPr>
            <a:spLocks noChangeArrowheads="1"/>
          </p:cNvSpPr>
          <p:nvPr/>
        </p:nvSpPr>
        <p:spPr bwMode="auto">
          <a:xfrm>
            <a:off x="6843987" y="2283945"/>
            <a:ext cx="1771022" cy="394695"/>
          </a:xfrm>
          <a:prstGeom prst="rect">
            <a:avLst/>
          </a:prstGeom>
          <a:solidFill>
            <a:srgbClr val="5571B4"/>
          </a:solidFill>
          <a:ln w="9525">
            <a:solidFill>
              <a:srgbClr val="000000"/>
            </a:solidFill>
            <a:miter lim="800000"/>
            <a:headEnd/>
            <a:tailEnd/>
          </a:ln>
          <a:effectLst/>
        </p:spPr>
        <p:txBody>
          <a:bodyPr wrap="none" lIns="85963" tIns="42981" rIns="85963" bIns="42981" anchor="ctr"/>
          <a:lstStyle>
            <a:lvl1pPr eaLnBrk="0" hangingPunct="0">
              <a:spcAft>
                <a:spcPts val="863"/>
              </a:spcAft>
              <a:buFont typeface="Arial" charset="0"/>
              <a:defRPr>
                <a:solidFill>
                  <a:schemeClr val="tx1"/>
                </a:solidFill>
                <a:latin typeface="Arial" charset="0"/>
              </a:defRPr>
            </a:lvl1pPr>
            <a:lvl2pPr marL="742950" indent="-285750" eaLnBrk="0" hangingPunct="0">
              <a:spcAft>
                <a:spcPts val="863"/>
              </a:spcAft>
              <a:buFont typeface="Arial" charset="0"/>
              <a:buChar char="–"/>
              <a:defRPr>
                <a:solidFill>
                  <a:schemeClr val="tx1"/>
                </a:solidFill>
                <a:latin typeface="Arial" charset="0"/>
              </a:defRPr>
            </a:lvl2pPr>
            <a:lvl3pPr marL="1143000" indent="-228600" eaLnBrk="0" hangingPunct="0">
              <a:spcAft>
                <a:spcPts val="675"/>
              </a:spcAft>
              <a:buFont typeface="Arial" charset="0"/>
              <a:defRPr sz="1400">
                <a:solidFill>
                  <a:schemeClr val="tx1"/>
                </a:solidFill>
                <a:latin typeface="Arial" charset="0"/>
              </a:defRPr>
            </a:lvl3pPr>
            <a:lvl4pPr marL="1600200" indent="-228600" eaLnBrk="0" hangingPunct="0">
              <a:spcAft>
                <a:spcPts val="675"/>
              </a:spcAft>
              <a:buFont typeface="Arial" charset="0"/>
              <a:buChar char="–"/>
              <a:defRPr sz="1400">
                <a:solidFill>
                  <a:schemeClr val="tx1"/>
                </a:solidFill>
                <a:latin typeface="Arial" charset="0"/>
              </a:defRPr>
            </a:lvl4pPr>
            <a:lvl5pPr marL="2057400" indent="-228600" eaLnBrk="0" hangingPunct="0">
              <a:buFont typeface="Arial" charset="0"/>
              <a:defRPr sz="1000">
                <a:solidFill>
                  <a:schemeClr val="tx1"/>
                </a:solidFill>
                <a:latin typeface="Arial" charset="0"/>
              </a:defRPr>
            </a:lvl5pPr>
            <a:lvl6pPr marL="2514600" indent="-228600" eaLnBrk="0" fontAlgn="base" hangingPunct="0">
              <a:spcBef>
                <a:spcPct val="0"/>
              </a:spcBef>
              <a:spcAft>
                <a:spcPct val="0"/>
              </a:spcAft>
              <a:buFont typeface="Arial" charset="0"/>
              <a:defRPr sz="1000">
                <a:solidFill>
                  <a:schemeClr val="tx1"/>
                </a:solidFill>
                <a:latin typeface="Arial" charset="0"/>
              </a:defRPr>
            </a:lvl6pPr>
            <a:lvl7pPr marL="2971800" indent="-228600" eaLnBrk="0" fontAlgn="base" hangingPunct="0">
              <a:spcBef>
                <a:spcPct val="0"/>
              </a:spcBef>
              <a:spcAft>
                <a:spcPct val="0"/>
              </a:spcAft>
              <a:buFont typeface="Arial" charset="0"/>
              <a:defRPr sz="1000">
                <a:solidFill>
                  <a:schemeClr val="tx1"/>
                </a:solidFill>
                <a:latin typeface="Arial" charset="0"/>
              </a:defRPr>
            </a:lvl7pPr>
            <a:lvl8pPr marL="3429000" indent="-228600" eaLnBrk="0" fontAlgn="base" hangingPunct="0">
              <a:spcBef>
                <a:spcPct val="0"/>
              </a:spcBef>
              <a:spcAft>
                <a:spcPct val="0"/>
              </a:spcAft>
              <a:buFont typeface="Arial" charset="0"/>
              <a:defRPr sz="1000">
                <a:solidFill>
                  <a:schemeClr val="tx1"/>
                </a:solidFill>
                <a:latin typeface="Arial" charset="0"/>
              </a:defRPr>
            </a:lvl8pPr>
            <a:lvl9pPr marL="3886200" indent="-228600" eaLnBrk="0" fontAlgn="base" hangingPunct="0">
              <a:spcBef>
                <a:spcPct val="0"/>
              </a:spcBef>
              <a:spcAft>
                <a:spcPct val="0"/>
              </a:spcAft>
              <a:buFont typeface="Arial" charset="0"/>
              <a:defRPr sz="1000">
                <a:solidFill>
                  <a:schemeClr val="tx1"/>
                </a:solidFill>
                <a:latin typeface="Arial" charset="0"/>
              </a:defRPr>
            </a:lvl9pPr>
          </a:lstStyle>
          <a:p>
            <a:pPr algn="ctr" defTabSz="859627" eaLnBrk="1" hangingPunct="1">
              <a:spcAft>
                <a:spcPct val="0"/>
              </a:spcAft>
              <a:defRPr/>
            </a:pPr>
            <a:r>
              <a:rPr lang="de-CH" altLang="de-DE" sz="1300" b="1" kern="0" dirty="0" smtClean="0">
                <a:solidFill>
                  <a:srgbClr val="FFFFFF"/>
                </a:solidFill>
                <a:latin typeface="+mn-lt"/>
              </a:rPr>
              <a:t>Weitere Anpassungen</a:t>
            </a:r>
            <a:endParaRPr lang="de-CH" altLang="de-DE" sz="1300" b="1" kern="0" dirty="0">
              <a:solidFill>
                <a:srgbClr val="FFFFFF"/>
              </a:solidFill>
              <a:latin typeface="+mn-lt"/>
            </a:endParaRPr>
          </a:p>
        </p:txBody>
      </p:sp>
      <p:sp>
        <p:nvSpPr>
          <p:cNvPr id="112" name="Rectangle 11"/>
          <p:cNvSpPr>
            <a:spLocks noChangeArrowheads="1"/>
          </p:cNvSpPr>
          <p:nvPr/>
        </p:nvSpPr>
        <p:spPr bwMode="auto">
          <a:xfrm>
            <a:off x="6841704" y="4297433"/>
            <a:ext cx="1788557" cy="648000"/>
          </a:xfrm>
          <a:prstGeom prst="rect">
            <a:avLst/>
          </a:prstGeom>
          <a:solidFill>
            <a:srgbClr val="AFE06E"/>
          </a:solidFill>
          <a:ln w="9525">
            <a:solidFill>
              <a:srgbClr val="000000"/>
            </a:solidFill>
            <a:miter lim="800000"/>
            <a:headEnd/>
            <a:tailEnd/>
          </a:ln>
          <a:effectLst/>
          <a:extLst/>
        </p:spPr>
        <p:txBody>
          <a:bodyPr wrap="none" lIns="85963" tIns="42981" rIns="85963" bIns="42981" anchor="ctr"/>
          <a:lstStyle>
            <a:lvl1pPr eaLnBrk="0" hangingPunct="0">
              <a:spcAft>
                <a:spcPts val="863"/>
              </a:spcAft>
              <a:buFont typeface="Arial" charset="0"/>
              <a:defRPr>
                <a:solidFill>
                  <a:schemeClr val="tx1"/>
                </a:solidFill>
                <a:latin typeface="Arial" charset="0"/>
              </a:defRPr>
            </a:lvl1pPr>
            <a:lvl2pPr marL="742950" indent="-285750" eaLnBrk="0" hangingPunct="0">
              <a:spcAft>
                <a:spcPts val="863"/>
              </a:spcAft>
              <a:buFont typeface="Arial" charset="0"/>
              <a:buChar char="–"/>
              <a:defRPr>
                <a:solidFill>
                  <a:schemeClr val="tx1"/>
                </a:solidFill>
                <a:latin typeface="Arial" charset="0"/>
              </a:defRPr>
            </a:lvl2pPr>
            <a:lvl3pPr marL="1143000" indent="-228600" eaLnBrk="0" hangingPunct="0">
              <a:spcAft>
                <a:spcPts val="675"/>
              </a:spcAft>
              <a:buFont typeface="Arial" charset="0"/>
              <a:defRPr sz="1400">
                <a:solidFill>
                  <a:schemeClr val="tx1"/>
                </a:solidFill>
                <a:latin typeface="Arial" charset="0"/>
              </a:defRPr>
            </a:lvl3pPr>
            <a:lvl4pPr marL="1600200" indent="-228600" eaLnBrk="0" hangingPunct="0">
              <a:spcAft>
                <a:spcPts val="675"/>
              </a:spcAft>
              <a:buFont typeface="Arial" charset="0"/>
              <a:buChar char="–"/>
              <a:defRPr sz="1400">
                <a:solidFill>
                  <a:schemeClr val="tx1"/>
                </a:solidFill>
                <a:latin typeface="Arial" charset="0"/>
              </a:defRPr>
            </a:lvl4pPr>
            <a:lvl5pPr marL="2057400" indent="-228600" eaLnBrk="0" hangingPunct="0">
              <a:buFont typeface="Arial" charset="0"/>
              <a:defRPr sz="1000">
                <a:solidFill>
                  <a:schemeClr val="tx1"/>
                </a:solidFill>
                <a:latin typeface="Arial" charset="0"/>
              </a:defRPr>
            </a:lvl5pPr>
            <a:lvl6pPr marL="2514600" indent="-228600" eaLnBrk="0" fontAlgn="base" hangingPunct="0">
              <a:spcBef>
                <a:spcPct val="0"/>
              </a:spcBef>
              <a:spcAft>
                <a:spcPct val="0"/>
              </a:spcAft>
              <a:buFont typeface="Arial" charset="0"/>
              <a:defRPr sz="1000">
                <a:solidFill>
                  <a:schemeClr val="tx1"/>
                </a:solidFill>
                <a:latin typeface="Arial" charset="0"/>
              </a:defRPr>
            </a:lvl6pPr>
            <a:lvl7pPr marL="2971800" indent="-228600" eaLnBrk="0" fontAlgn="base" hangingPunct="0">
              <a:spcBef>
                <a:spcPct val="0"/>
              </a:spcBef>
              <a:spcAft>
                <a:spcPct val="0"/>
              </a:spcAft>
              <a:buFont typeface="Arial" charset="0"/>
              <a:defRPr sz="1000">
                <a:solidFill>
                  <a:schemeClr val="tx1"/>
                </a:solidFill>
                <a:latin typeface="Arial" charset="0"/>
              </a:defRPr>
            </a:lvl7pPr>
            <a:lvl8pPr marL="3429000" indent="-228600" eaLnBrk="0" fontAlgn="base" hangingPunct="0">
              <a:spcBef>
                <a:spcPct val="0"/>
              </a:spcBef>
              <a:spcAft>
                <a:spcPct val="0"/>
              </a:spcAft>
              <a:buFont typeface="Arial" charset="0"/>
              <a:defRPr sz="1000">
                <a:solidFill>
                  <a:schemeClr val="tx1"/>
                </a:solidFill>
                <a:latin typeface="Arial" charset="0"/>
              </a:defRPr>
            </a:lvl8pPr>
            <a:lvl9pPr marL="3886200" indent="-228600" eaLnBrk="0" fontAlgn="base" hangingPunct="0">
              <a:spcBef>
                <a:spcPct val="0"/>
              </a:spcBef>
              <a:spcAft>
                <a:spcPct val="0"/>
              </a:spcAft>
              <a:buFont typeface="Arial" charset="0"/>
              <a:defRPr sz="1000">
                <a:solidFill>
                  <a:schemeClr val="tx1"/>
                </a:solidFill>
                <a:latin typeface="Arial" charset="0"/>
              </a:defRPr>
            </a:lvl9pPr>
          </a:lstStyle>
          <a:p>
            <a:pPr algn="ctr" defTabSz="859627" eaLnBrk="1" hangingPunct="1">
              <a:spcAft>
                <a:spcPct val="0"/>
              </a:spcAft>
              <a:defRPr/>
            </a:pPr>
            <a:r>
              <a:rPr lang="de-CH" altLang="de-DE" sz="1300" kern="0" dirty="0" smtClean="0">
                <a:solidFill>
                  <a:srgbClr val="000000"/>
                </a:solidFill>
                <a:latin typeface="+mn-lt"/>
              </a:rPr>
              <a:t>Keine Anpassung </a:t>
            </a:r>
            <a:r>
              <a:rPr lang="de-CH" altLang="de-DE" sz="1300" kern="0" dirty="0">
                <a:solidFill>
                  <a:srgbClr val="000000"/>
                </a:solidFill>
                <a:latin typeface="+mn-lt"/>
              </a:rPr>
              <a:t>der </a:t>
            </a:r>
            <a:endParaRPr lang="de-CH" altLang="de-DE" sz="1300" kern="0" dirty="0" smtClean="0">
              <a:solidFill>
                <a:srgbClr val="000000"/>
              </a:solidFill>
              <a:latin typeface="+mn-lt"/>
            </a:endParaRPr>
          </a:p>
          <a:p>
            <a:pPr algn="ctr" defTabSz="859627" eaLnBrk="1" hangingPunct="1">
              <a:spcAft>
                <a:spcPct val="0"/>
              </a:spcAft>
              <a:defRPr/>
            </a:pPr>
            <a:r>
              <a:rPr lang="de-CH" altLang="de-DE" sz="1300" kern="0" dirty="0" smtClean="0">
                <a:solidFill>
                  <a:srgbClr val="000000"/>
                </a:solidFill>
                <a:latin typeface="+mn-lt"/>
              </a:rPr>
              <a:t>Teilbesteuerung </a:t>
            </a:r>
            <a:r>
              <a:rPr lang="de-CH" altLang="de-DE" sz="1300" kern="0" dirty="0">
                <a:solidFill>
                  <a:srgbClr val="000000"/>
                </a:solidFill>
                <a:latin typeface="+mn-lt"/>
              </a:rPr>
              <a:t>von </a:t>
            </a:r>
            <a:endParaRPr lang="de-CH" altLang="de-DE" sz="1300" kern="0" dirty="0" smtClean="0">
              <a:solidFill>
                <a:srgbClr val="000000"/>
              </a:solidFill>
              <a:latin typeface="+mn-lt"/>
            </a:endParaRPr>
          </a:p>
          <a:p>
            <a:pPr algn="ctr" defTabSz="859627" eaLnBrk="1" hangingPunct="1">
              <a:spcAft>
                <a:spcPct val="0"/>
              </a:spcAft>
              <a:defRPr/>
            </a:pPr>
            <a:r>
              <a:rPr lang="de-CH" altLang="de-DE" sz="1300" kern="0" dirty="0" smtClean="0">
                <a:solidFill>
                  <a:srgbClr val="000000"/>
                </a:solidFill>
                <a:latin typeface="+mn-lt"/>
              </a:rPr>
              <a:t>Dividendenerträgen</a:t>
            </a:r>
            <a:endParaRPr lang="de-CH" altLang="de-DE" sz="1300" kern="0" dirty="0">
              <a:solidFill>
                <a:srgbClr val="000000"/>
              </a:solidFill>
              <a:latin typeface="+mn-lt"/>
            </a:endParaRPr>
          </a:p>
        </p:txBody>
      </p:sp>
      <p:sp>
        <p:nvSpPr>
          <p:cNvPr id="113" name="Rectangle 112"/>
          <p:cNvSpPr/>
          <p:nvPr/>
        </p:nvSpPr>
        <p:spPr bwMode="ltGray">
          <a:xfrm>
            <a:off x="621719" y="1623884"/>
            <a:ext cx="8354745" cy="222353"/>
          </a:xfrm>
          <a:prstGeom prst="rect">
            <a:avLst/>
          </a:prstGeom>
          <a:solidFill>
            <a:srgbClr val="BBC6E1"/>
          </a:solidFill>
          <a:ln w="3175" cap="flat" cmpd="sng" algn="ctr">
            <a:noFill/>
            <a:prstDash val="solid"/>
          </a:ln>
          <a:effectLst/>
        </p:spPr>
        <p:txBody>
          <a:bodyPr lIns="85963" tIns="42981" rIns="85963" bIns="42981" rtlCol="0" anchor="ctr"/>
          <a:lstStyle/>
          <a:p>
            <a:pPr algn="ctr" defTabSz="859627" fontAlgn="base">
              <a:spcBef>
                <a:spcPct val="0"/>
              </a:spcBef>
              <a:spcAft>
                <a:spcPct val="0"/>
              </a:spcAft>
              <a:defRPr/>
            </a:pPr>
            <a:r>
              <a:rPr lang="de-CH" sz="1300" b="1" kern="0" dirty="0"/>
              <a:t>Abschaffung kantonaler Statusgesellschaften, Prinzipalbesteuerung, Swiss </a:t>
            </a:r>
            <a:r>
              <a:rPr lang="de-CH" sz="1300" b="1" kern="0" dirty="0" err="1"/>
              <a:t>Finance</a:t>
            </a:r>
            <a:r>
              <a:rPr lang="de-CH" sz="1300" b="1" kern="0" dirty="0"/>
              <a:t> </a:t>
            </a:r>
            <a:r>
              <a:rPr lang="de-CH" sz="1300" b="1" kern="0" dirty="0" err="1"/>
              <a:t>Branch</a:t>
            </a:r>
            <a:r>
              <a:rPr lang="de-CH" sz="1300" b="1" kern="0" dirty="0"/>
              <a:t>-Praxis</a:t>
            </a:r>
          </a:p>
        </p:txBody>
      </p:sp>
      <p:sp>
        <p:nvSpPr>
          <p:cNvPr id="114" name="Rectangle 113"/>
          <p:cNvSpPr/>
          <p:nvPr/>
        </p:nvSpPr>
        <p:spPr bwMode="ltGray">
          <a:xfrm>
            <a:off x="621719" y="5785498"/>
            <a:ext cx="8354745" cy="222353"/>
          </a:xfrm>
          <a:prstGeom prst="rect">
            <a:avLst/>
          </a:prstGeom>
          <a:solidFill>
            <a:srgbClr val="BBC6E1"/>
          </a:solidFill>
          <a:ln w="38100" cap="flat" cmpd="sng" algn="ctr">
            <a:solidFill>
              <a:srgbClr val="F18917"/>
            </a:solidFill>
            <a:prstDash val="solid"/>
          </a:ln>
          <a:effectLst/>
        </p:spPr>
        <p:txBody>
          <a:bodyPr lIns="85963" tIns="42981" rIns="85963" bIns="42981" rtlCol="0" anchor="ctr"/>
          <a:lstStyle/>
          <a:p>
            <a:pPr algn="ctr" defTabSz="859627" fontAlgn="base">
              <a:spcBef>
                <a:spcPct val="0"/>
              </a:spcBef>
              <a:spcAft>
                <a:spcPct val="0"/>
              </a:spcAft>
              <a:defRPr/>
            </a:pPr>
            <a:r>
              <a:rPr lang="de-CH" sz="1300" b="1" kern="0" dirty="0"/>
              <a:t>Erhöhung des Kantonsanteils </a:t>
            </a:r>
            <a:r>
              <a:rPr lang="de-CH" sz="1300" b="1" kern="0" dirty="0" smtClean="0"/>
              <a:t>von 17% auf 21,2% (Ständerat) resp. 20,5% (Bundesrat und Nationalrat)</a:t>
            </a:r>
            <a:endParaRPr lang="de-CH" sz="1300" b="1" kern="0" dirty="0"/>
          </a:p>
        </p:txBody>
      </p:sp>
      <p:sp>
        <p:nvSpPr>
          <p:cNvPr id="117" name="Rectangle 11"/>
          <p:cNvSpPr>
            <a:spLocks noChangeArrowheads="1"/>
          </p:cNvSpPr>
          <p:nvPr/>
        </p:nvSpPr>
        <p:spPr bwMode="auto">
          <a:xfrm>
            <a:off x="6841704" y="3521111"/>
            <a:ext cx="1788557" cy="648000"/>
          </a:xfrm>
          <a:prstGeom prst="rect">
            <a:avLst/>
          </a:prstGeom>
          <a:solidFill>
            <a:srgbClr val="AFE06E"/>
          </a:solidFill>
          <a:ln w="38100">
            <a:solidFill>
              <a:srgbClr val="F18917"/>
            </a:solidFill>
            <a:miter lim="800000"/>
            <a:headEnd/>
            <a:tailEnd/>
          </a:ln>
          <a:effectLst/>
          <a:extLst/>
        </p:spPr>
        <p:txBody>
          <a:bodyPr wrap="none" lIns="85963" tIns="42981" rIns="85963" bIns="42981" anchor="ctr"/>
          <a:lstStyle>
            <a:lvl1pPr eaLnBrk="0" hangingPunct="0">
              <a:spcAft>
                <a:spcPts val="863"/>
              </a:spcAft>
              <a:buFont typeface="Arial" charset="0"/>
              <a:defRPr>
                <a:solidFill>
                  <a:schemeClr val="tx1"/>
                </a:solidFill>
                <a:latin typeface="Arial" charset="0"/>
              </a:defRPr>
            </a:lvl1pPr>
            <a:lvl2pPr marL="742950" indent="-285750" eaLnBrk="0" hangingPunct="0">
              <a:spcAft>
                <a:spcPts val="863"/>
              </a:spcAft>
              <a:buFont typeface="Arial" charset="0"/>
              <a:buChar char="–"/>
              <a:defRPr>
                <a:solidFill>
                  <a:schemeClr val="tx1"/>
                </a:solidFill>
                <a:latin typeface="Arial" charset="0"/>
              </a:defRPr>
            </a:lvl2pPr>
            <a:lvl3pPr marL="1143000" indent="-228600" eaLnBrk="0" hangingPunct="0">
              <a:spcAft>
                <a:spcPts val="675"/>
              </a:spcAft>
              <a:buFont typeface="Arial" charset="0"/>
              <a:defRPr sz="1400">
                <a:solidFill>
                  <a:schemeClr val="tx1"/>
                </a:solidFill>
                <a:latin typeface="Arial" charset="0"/>
              </a:defRPr>
            </a:lvl3pPr>
            <a:lvl4pPr marL="1600200" indent="-228600" eaLnBrk="0" hangingPunct="0">
              <a:spcAft>
                <a:spcPts val="675"/>
              </a:spcAft>
              <a:buFont typeface="Arial" charset="0"/>
              <a:buChar char="–"/>
              <a:defRPr sz="1400">
                <a:solidFill>
                  <a:schemeClr val="tx1"/>
                </a:solidFill>
                <a:latin typeface="Arial" charset="0"/>
              </a:defRPr>
            </a:lvl4pPr>
            <a:lvl5pPr marL="2057400" indent="-228600" eaLnBrk="0" hangingPunct="0">
              <a:buFont typeface="Arial" charset="0"/>
              <a:defRPr sz="1000">
                <a:solidFill>
                  <a:schemeClr val="tx1"/>
                </a:solidFill>
                <a:latin typeface="Arial" charset="0"/>
              </a:defRPr>
            </a:lvl5pPr>
            <a:lvl6pPr marL="2514600" indent="-228600" eaLnBrk="0" fontAlgn="base" hangingPunct="0">
              <a:spcBef>
                <a:spcPct val="0"/>
              </a:spcBef>
              <a:spcAft>
                <a:spcPct val="0"/>
              </a:spcAft>
              <a:buFont typeface="Arial" charset="0"/>
              <a:defRPr sz="1000">
                <a:solidFill>
                  <a:schemeClr val="tx1"/>
                </a:solidFill>
                <a:latin typeface="Arial" charset="0"/>
              </a:defRPr>
            </a:lvl6pPr>
            <a:lvl7pPr marL="2971800" indent="-228600" eaLnBrk="0" fontAlgn="base" hangingPunct="0">
              <a:spcBef>
                <a:spcPct val="0"/>
              </a:spcBef>
              <a:spcAft>
                <a:spcPct val="0"/>
              </a:spcAft>
              <a:buFont typeface="Arial" charset="0"/>
              <a:defRPr sz="1000">
                <a:solidFill>
                  <a:schemeClr val="tx1"/>
                </a:solidFill>
                <a:latin typeface="Arial" charset="0"/>
              </a:defRPr>
            </a:lvl7pPr>
            <a:lvl8pPr marL="3429000" indent="-228600" eaLnBrk="0" fontAlgn="base" hangingPunct="0">
              <a:spcBef>
                <a:spcPct val="0"/>
              </a:spcBef>
              <a:spcAft>
                <a:spcPct val="0"/>
              </a:spcAft>
              <a:buFont typeface="Arial" charset="0"/>
              <a:defRPr sz="1000">
                <a:solidFill>
                  <a:schemeClr val="tx1"/>
                </a:solidFill>
                <a:latin typeface="Arial" charset="0"/>
              </a:defRPr>
            </a:lvl8pPr>
            <a:lvl9pPr marL="3886200" indent="-228600" eaLnBrk="0" fontAlgn="base" hangingPunct="0">
              <a:spcBef>
                <a:spcPct val="0"/>
              </a:spcBef>
              <a:spcAft>
                <a:spcPct val="0"/>
              </a:spcAft>
              <a:buFont typeface="Arial" charset="0"/>
              <a:defRPr sz="1000">
                <a:solidFill>
                  <a:schemeClr val="tx1"/>
                </a:solidFill>
                <a:latin typeface="Arial" charset="0"/>
              </a:defRPr>
            </a:lvl9pPr>
          </a:lstStyle>
          <a:p>
            <a:pPr algn="ctr" defTabSz="859627" eaLnBrk="1" hangingPunct="1">
              <a:spcAft>
                <a:spcPct val="0"/>
              </a:spcAft>
              <a:defRPr/>
            </a:pPr>
            <a:r>
              <a:rPr lang="de-CH" altLang="de-DE" sz="1300" kern="0" dirty="0" smtClean="0">
                <a:solidFill>
                  <a:srgbClr val="000000"/>
                </a:solidFill>
                <a:latin typeface="+mn-lt"/>
              </a:rPr>
              <a:t>Spezielle </a:t>
            </a:r>
            <a:r>
              <a:rPr lang="de-CH" altLang="de-DE" sz="1300" kern="0" dirty="0">
                <a:solidFill>
                  <a:srgbClr val="000000"/>
                </a:solidFill>
                <a:latin typeface="+mn-lt"/>
              </a:rPr>
              <a:t>Besteuerung </a:t>
            </a:r>
            <a:endParaRPr lang="de-CH" altLang="de-DE" sz="1300" kern="0" dirty="0" smtClean="0">
              <a:solidFill>
                <a:srgbClr val="000000"/>
              </a:solidFill>
              <a:latin typeface="+mn-lt"/>
            </a:endParaRPr>
          </a:p>
          <a:p>
            <a:pPr algn="ctr" defTabSz="859627" eaLnBrk="1" hangingPunct="1">
              <a:spcAft>
                <a:spcPct val="0"/>
              </a:spcAft>
              <a:defRPr/>
            </a:pPr>
            <a:r>
              <a:rPr lang="de-CH" altLang="de-DE" sz="1300" kern="0" dirty="0" smtClean="0">
                <a:solidFill>
                  <a:srgbClr val="000000"/>
                </a:solidFill>
                <a:latin typeface="+mn-lt"/>
              </a:rPr>
              <a:t>für Schifffahrtsfirmen</a:t>
            </a:r>
            <a:endParaRPr lang="de-CH" altLang="de-DE" sz="1300" kern="0" dirty="0">
              <a:solidFill>
                <a:srgbClr val="000000"/>
              </a:solidFill>
              <a:latin typeface="+mn-lt"/>
            </a:endParaRPr>
          </a:p>
          <a:p>
            <a:pPr algn="ctr" defTabSz="859627" eaLnBrk="1" hangingPunct="1">
              <a:spcAft>
                <a:spcPct val="0"/>
              </a:spcAft>
              <a:defRPr/>
            </a:pPr>
            <a:r>
              <a:rPr lang="de-CH" altLang="de-DE" sz="1300" kern="0" dirty="0" smtClean="0">
                <a:solidFill>
                  <a:srgbClr val="000000"/>
                </a:solidFill>
                <a:latin typeface="+mn-lt"/>
              </a:rPr>
              <a:t>(Tonnage Steuer)</a:t>
            </a:r>
            <a:endParaRPr lang="de-CH" altLang="de-DE" sz="1300" kern="0" dirty="0">
              <a:solidFill>
                <a:srgbClr val="000000"/>
              </a:solidFill>
              <a:latin typeface="+mn-lt"/>
            </a:endParaRPr>
          </a:p>
        </p:txBody>
      </p:sp>
      <p:cxnSp>
        <p:nvCxnSpPr>
          <p:cNvPr id="29" name="Straight Connector 28"/>
          <p:cNvCxnSpPr/>
          <p:nvPr/>
        </p:nvCxnSpPr>
        <p:spPr>
          <a:xfrm flipV="1">
            <a:off x="6843987" y="4297433"/>
            <a:ext cx="1786274" cy="648002"/>
          </a:xfrm>
          <a:prstGeom prst="line">
            <a:avLst/>
          </a:prstGeom>
          <a:ln w="38100">
            <a:solidFill>
              <a:srgbClr val="FF0000"/>
            </a:solidFill>
            <a:tailEnd type="none" w="med" len="sm"/>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6843987" y="5085627"/>
            <a:ext cx="1786274" cy="636335"/>
          </a:xfrm>
          <a:prstGeom prst="line">
            <a:avLst/>
          </a:prstGeom>
          <a:ln w="38100">
            <a:solidFill>
              <a:srgbClr val="FF0000"/>
            </a:solidFill>
            <a:tailEnd type="none" w="med" len="sm"/>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bwMode="ltGray">
          <a:xfrm>
            <a:off x="621719" y="6055667"/>
            <a:ext cx="8354745" cy="222353"/>
          </a:xfrm>
          <a:prstGeom prst="rect">
            <a:avLst/>
          </a:prstGeom>
          <a:solidFill>
            <a:srgbClr val="BBC6E1"/>
          </a:solidFill>
          <a:ln w="3175" cap="flat" cmpd="sng" algn="ctr">
            <a:noFill/>
            <a:prstDash val="solid"/>
          </a:ln>
          <a:effectLst/>
        </p:spPr>
        <p:txBody>
          <a:bodyPr lIns="85963" tIns="42981" rIns="85963" bIns="42981" rtlCol="0" anchor="ctr"/>
          <a:lstStyle/>
          <a:p>
            <a:pPr algn="ctr" defTabSz="859627" fontAlgn="base">
              <a:spcBef>
                <a:spcPct val="0"/>
              </a:spcBef>
              <a:spcAft>
                <a:spcPct val="0"/>
              </a:spcAft>
              <a:defRPr/>
            </a:pPr>
            <a:r>
              <a:rPr lang="de-CH" sz="1300" b="1" kern="0" dirty="0" smtClean="0"/>
              <a:t>Anpassungen beim NFA</a:t>
            </a:r>
            <a:endParaRPr lang="de-CH" sz="1300" b="1" kern="0" dirty="0"/>
          </a:p>
        </p:txBody>
      </p:sp>
      <p:sp>
        <p:nvSpPr>
          <p:cNvPr id="36" name="TextBox 35"/>
          <p:cNvSpPr txBox="1"/>
          <p:nvPr/>
        </p:nvSpPr>
        <p:spPr>
          <a:xfrm>
            <a:off x="586621" y="144126"/>
            <a:ext cx="2715487" cy="184666"/>
          </a:xfrm>
          <a:prstGeom prst="rect">
            <a:avLst/>
          </a:prstGeom>
          <a:noFill/>
        </p:spPr>
        <p:txBody>
          <a:bodyPr wrap="none" lIns="0" tIns="0" rIns="0" bIns="0" rtlCol="0">
            <a:spAutoFit/>
          </a:bodyPr>
          <a:lstStyle/>
          <a:p>
            <a:r>
              <a:rPr lang="de-DE" sz="1200" b="1" dirty="0"/>
              <a:t>Unternehmenssteuerreformgesetz III </a:t>
            </a:r>
          </a:p>
        </p:txBody>
      </p:sp>
      <p:sp>
        <p:nvSpPr>
          <p:cNvPr id="37" name="Oval 36"/>
          <p:cNvSpPr/>
          <p:nvPr/>
        </p:nvSpPr>
        <p:spPr>
          <a:xfrm>
            <a:off x="300624" y="126511"/>
            <a:ext cx="252000" cy="252000"/>
          </a:xfrm>
          <a:prstGeom prst="ellipse">
            <a:avLst/>
          </a:prstGeom>
          <a:solidFill>
            <a:srgbClr val="066BB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200" b="1" dirty="0" smtClean="0">
                <a:solidFill>
                  <a:schemeClr val="bg1"/>
                </a:solidFill>
                <a:latin typeface="+mn-lt"/>
              </a:rPr>
              <a:t>3</a:t>
            </a:r>
            <a:endParaRPr lang="en-US" sz="1200" b="1" dirty="0">
              <a:solidFill>
                <a:schemeClr val="bg1"/>
              </a:solidFill>
              <a:latin typeface="+mn-lt"/>
            </a:endParaRPr>
          </a:p>
        </p:txBody>
      </p:sp>
    </p:spTree>
    <p:extLst>
      <p:ext uri="{BB962C8B-B14F-4D97-AF65-F5344CB8AC3E}">
        <p14:creationId xmlns:p14="http://schemas.microsoft.com/office/powerpoint/2010/main" val="3986789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tabLst>
                <a:tab pos="1790700" algn="l"/>
              </a:tabLst>
            </a:pPr>
            <a:r>
              <a:rPr lang="de-CH" dirty="0" smtClean="0"/>
              <a:t>Die Finanzierung des Betriebs, Unterhalts </a:t>
            </a:r>
            <a:r>
              <a:rPr lang="de-CH" dirty="0"/>
              <a:t>und </a:t>
            </a:r>
            <a:r>
              <a:rPr lang="de-CH" dirty="0" smtClean="0"/>
              <a:t>Ausbaus </a:t>
            </a:r>
            <a:r>
              <a:rPr lang="de-CH" dirty="0"/>
              <a:t>des </a:t>
            </a:r>
            <a:r>
              <a:rPr lang="de-CH" dirty="0" smtClean="0"/>
              <a:t>Nationalstrassennetzes soll neu geregelt werden</a:t>
            </a:r>
            <a:endParaRPr lang="de-CH" dirty="0"/>
          </a:p>
        </p:txBody>
      </p:sp>
      <p:sp>
        <p:nvSpPr>
          <p:cNvPr id="9" name="Content Placeholder 8"/>
          <p:cNvSpPr>
            <a:spLocks noGrp="1"/>
          </p:cNvSpPr>
          <p:nvPr>
            <p:ph idx="1"/>
          </p:nvPr>
        </p:nvSpPr>
        <p:spPr>
          <a:xfrm>
            <a:off x="2341092" y="1679576"/>
            <a:ext cx="7269633" cy="2365951"/>
          </a:xfrm>
        </p:spPr>
        <p:txBody>
          <a:bodyPr>
            <a:noAutofit/>
          </a:bodyPr>
          <a:lstStyle/>
          <a:p>
            <a:pPr>
              <a:spcBef>
                <a:spcPts val="300"/>
              </a:spcBef>
            </a:pPr>
            <a:r>
              <a:rPr lang="de-CH" sz="1400" dirty="0"/>
              <a:t>Für  die  Finanzierung  der  Nationalstrassen  und  der  Beiträge  an  Massnahmen  </a:t>
            </a:r>
            <a:r>
              <a:rPr lang="de-CH" sz="1400" dirty="0" smtClean="0"/>
              <a:t>zur Verbesserung  </a:t>
            </a:r>
            <a:r>
              <a:rPr lang="de-CH" sz="1400" dirty="0"/>
              <a:t>der  Verkehrsinfrastruktur  in  Städten  und  Agglomerationen  wird  auf  </a:t>
            </a:r>
            <a:r>
              <a:rPr lang="de-CH" sz="1400" dirty="0" smtClean="0"/>
              <a:t>Verfassungsstufe  </a:t>
            </a:r>
            <a:r>
              <a:rPr lang="de-CH" sz="1400" dirty="0"/>
              <a:t>ein  unbefristeter  Nationalstrassen-  und  </a:t>
            </a:r>
            <a:r>
              <a:rPr lang="de-CH" sz="1400" dirty="0" smtClean="0"/>
              <a:t>Agglomerationsverkehrs-Fonds  </a:t>
            </a:r>
            <a:r>
              <a:rPr lang="de-CH" sz="1400" dirty="0"/>
              <a:t>(NAF)  geschaffen.  Wie  beim  Bahninfrastrukturfonds  (BIF)  fliessen  </a:t>
            </a:r>
            <a:r>
              <a:rPr lang="de-CH" sz="1400" dirty="0" smtClean="0"/>
              <a:t>bestehende  </a:t>
            </a:r>
            <a:r>
              <a:rPr lang="de-CH" sz="1400" dirty="0"/>
              <a:t>und  neue  Einnahmen  direkt  in  diesen  Fonds.  Die  Beiträge  an  Massnahmen  </a:t>
            </a:r>
            <a:r>
              <a:rPr lang="de-CH" sz="1400" dirty="0" smtClean="0"/>
              <a:t>zur </a:t>
            </a:r>
            <a:r>
              <a:rPr lang="de-CH" sz="1400" dirty="0"/>
              <a:t>Verbesserung der </a:t>
            </a:r>
            <a:r>
              <a:rPr lang="de-CH" sz="1400" dirty="0" smtClean="0"/>
              <a:t>Verkehrsinfrastruktur </a:t>
            </a:r>
            <a:r>
              <a:rPr lang="de-CH" sz="1400" dirty="0"/>
              <a:t>in Städten und Agglomerationen werden </a:t>
            </a:r>
            <a:r>
              <a:rPr lang="de-CH" sz="1400" dirty="0" smtClean="0"/>
              <a:t>somit </a:t>
            </a:r>
            <a:r>
              <a:rPr lang="de-CH" sz="1400" dirty="0"/>
              <a:t>unbefristet und weiterhin über einen Fonds finanziert. </a:t>
            </a:r>
            <a:r>
              <a:rPr lang="de-CH" sz="1400" dirty="0" smtClean="0"/>
              <a:t>Der  </a:t>
            </a:r>
            <a:r>
              <a:rPr lang="de-CH" sz="1400" dirty="0"/>
              <a:t>Fonds  soll  die  langfristige  </a:t>
            </a:r>
            <a:r>
              <a:rPr lang="de-CH" sz="1400" dirty="0" smtClean="0"/>
              <a:t>Planungs-  </a:t>
            </a:r>
            <a:r>
              <a:rPr lang="de-CH" sz="1400" dirty="0"/>
              <a:t>und  Realisierungssicherheit  erhöhen  </a:t>
            </a:r>
            <a:r>
              <a:rPr lang="de-CH" sz="1400" dirty="0" smtClean="0"/>
              <a:t>sowie </a:t>
            </a:r>
            <a:r>
              <a:rPr lang="de-CH" sz="1400" dirty="0"/>
              <a:t>die Transparenz verbessern. Er ist eine strukturelle Massnahme zur </a:t>
            </a:r>
            <a:r>
              <a:rPr lang="de-CH" sz="1400" dirty="0" smtClean="0"/>
              <a:t>Verbesserung </a:t>
            </a:r>
            <a:r>
              <a:rPr lang="de-CH" sz="1400" dirty="0"/>
              <a:t>der Bewirtschaftung der finanziellen Mittel und zur besseren </a:t>
            </a:r>
            <a:r>
              <a:rPr lang="de-CH" sz="1400" dirty="0" smtClean="0"/>
              <a:t>Nachvollziehbarkeit </a:t>
            </a:r>
            <a:r>
              <a:rPr lang="de-CH" sz="1400" dirty="0"/>
              <a:t>der Finanzströme. Er hat keinen Einfluss auf die Finanzierungslücke. </a:t>
            </a:r>
            <a:endParaRPr lang="de-DE" sz="1400" dirty="0" smtClean="0"/>
          </a:p>
        </p:txBody>
      </p:sp>
      <p:sp>
        <p:nvSpPr>
          <p:cNvPr id="4" name="Slide Number Placeholder 3"/>
          <p:cNvSpPr>
            <a:spLocks noGrp="1"/>
          </p:cNvSpPr>
          <p:nvPr>
            <p:ph type="sldNum" sz="quarter" idx="12"/>
          </p:nvPr>
        </p:nvSpPr>
        <p:spPr/>
        <p:txBody>
          <a:bodyPr/>
          <a:lstStyle/>
          <a:p>
            <a:fld id="{1B101894-CD26-4755-B2AE-6750C1357069}" type="slidenum">
              <a:rPr lang="de-CH" smtClean="0"/>
              <a:t>17</a:t>
            </a:fld>
            <a:endParaRPr lang="de-CH"/>
          </a:p>
        </p:txBody>
      </p:sp>
      <p:sp>
        <p:nvSpPr>
          <p:cNvPr id="5" name="Rectangle 4"/>
          <p:cNvSpPr/>
          <p:nvPr/>
        </p:nvSpPr>
        <p:spPr>
          <a:xfrm>
            <a:off x="277200" y="1679576"/>
            <a:ext cx="1816100" cy="2365951"/>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Worum es geht</a:t>
            </a:r>
            <a:endParaRPr lang="en-US" sz="1600" b="1" dirty="0">
              <a:solidFill>
                <a:schemeClr val="bg1"/>
              </a:solidFill>
            </a:endParaRPr>
          </a:p>
        </p:txBody>
      </p:sp>
      <p:sp>
        <p:nvSpPr>
          <p:cNvPr id="10" name="Content Placeholder 8"/>
          <p:cNvSpPr txBox="1">
            <a:spLocks/>
          </p:cNvSpPr>
          <p:nvPr/>
        </p:nvSpPr>
        <p:spPr>
          <a:xfrm>
            <a:off x="2341092" y="4124663"/>
            <a:ext cx="7269633" cy="648228"/>
          </a:xfrm>
          <a:prstGeom prst="rect">
            <a:avLst/>
          </a:prstGeom>
        </p:spPr>
        <p:txBody>
          <a:bodyPr vert="horz" lIns="0" tIns="0" rIns="0" bIns="0" rtlCol="0">
            <a:noAutofit/>
          </a:bodyPr>
          <a:lst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de-DE" sz="1400" dirty="0" smtClean="0"/>
              <a:t>Die SVP unterstützt grundsätzlich die Schaffung des NAF, da damit die </a:t>
            </a:r>
            <a:r>
              <a:rPr lang="de-CH" sz="1400" dirty="0"/>
              <a:t>Finanzierung  der  Nationalstrassen</a:t>
            </a:r>
            <a:r>
              <a:rPr lang="de-DE" sz="1400" dirty="0" smtClean="0"/>
              <a:t> transparenter, sicherer und flexibler wird. Steuererhöhungen lehnt die SVP jedoch entschieden ab.</a:t>
            </a:r>
            <a:endParaRPr lang="de-DE" sz="1400" dirty="0"/>
          </a:p>
        </p:txBody>
      </p:sp>
      <p:sp>
        <p:nvSpPr>
          <p:cNvPr id="11" name="Rectangle 10"/>
          <p:cNvSpPr/>
          <p:nvPr/>
        </p:nvSpPr>
        <p:spPr>
          <a:xfrm>
            <a:off x="277200" y="4124663"/>
            <a:ext cx="1816100" cy="648228"/>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Position der SVP</a:t>
            </a:r>
            <a:endParaRPr lang="en-US" sz="1600" b="1" dirty="0">
              <a:solidFill>
                <a:schemeClr val="bg1"/>
              </a:solidFill>
            </a:endParaRPr>
          </a:p>
        </p:txBody>
      </p:sp>
      <p:sp>
        <p:nvSpPr>
          <p:cNvPr id="12" name="Content Placeholder 8"/>
          <p:cNvSpPr txBox="1">
            <a:spLocks/>
          </p:cNvSpPr>
          <p:nvPr/>
        </p:nvSpPr>
        <p:spPr>
          <a:xfrm>
            <a:off x="2341092" y="4854672"/>
            <a:ext cx="7269633" cy="1331383"/>
          </a:xfrm>
          <a:prstGeom prst="rect">
            <a:avLst/>
          </a:prstGeom>
        </p:spPr>
        <p:txBody>
          <a:bodyPr vert="horz" lIns="0" tIns="0" rIns="0" bIns="0" rtlCol="0">
            <a:noAutofit/>
          </a:bodyPr>
          <a:lst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sz="1400" dirty="0" smtClean="0"/>
              <a:t>Der </a:t>
            </a:r>
            <a:r>
              <a:rPr lang="de-CH" sz="1400" dirty="0"/>
              <a:t>Ständerat hat dem Nationalstrassen- und Agglomerationsverkehrs-Fonds (NAF) </a:t>
            </a:r>
            <a:r>
              <a:rPr lang="de-CH" sz="1400" dirty="0" smtClean="0"/>
              <a:t>zugestimmt. </a:t>
            </a:r>
            <a:r>
              <a:rPr lang="de-CH" sz="1400" dirty="0"/>
              <a:t>Daran sollen sich auch die Autofahrer mit einem höheren Benzinpreis </a:t>
            </a:r>
            <a:r>
              <a:rPr lang="de-CH" sz="1400" dirty="0" smtClean="0"/>
              <a:t>(plus vier statt plus sechs Rappen) beteiligen</a:t>
            </a:r>
            <a:r>
              <a:rPr lang="de-CH" sz="1400" dirty="0"/>
              <a:t>. </a:t>
            </a:r>
            <a:r>
              <a:rPr lang="de-CH" sz="1400" dirty="0" smtClean="0"/>
              <a:t>Als </a:t>
            </a:r>
            <a:r>
              <a:rPr lang="de-CH" sz="1400" dirty="0"/>
              <a:t>Ausgleich beschloss er, </a:t>
            </a:r>
            <a:r>
              <a:rPr lang="de-CH" sz="1400" dirty="0" smtClean="0"/>
              <a:t>125 </a:t>
            </a:r>
            <a:r>
              <a:rPr lang="de-CH" sz="1400" dirty="0"/>
              <a:t>Millionen </a:t>
            </a:r>
            <a:r>
              <a:rPr lang="de-CH" sz="1400" dirty="0" err="1" smtClean="0"/>
              <a:t>Frankenpro</a:t>
            </a:r>
            <a:r>
              <a:rPr lang="de-CH" sz="1400" dirty="0" smtClean="0"/>
              <a:t> </a:t>
            </a:r>
            <a:r>
              <a:rPr lang="de-CH" sz="1400" dirty="0"/>
              <a:t>Jahr vom Anteil der Mineralölsteuereinnahmen der Bundeskasse an den NAF zu geben. Den gleichen Betrag soll der Bund für die Integration von 400 Kilometer Kantonsstrasse ins Nationalstrassennetz zahlen. </a:t>
            </a:r>
            <a:r>
              <a:rPr lang="de-CH" sz="1400" dirty="0" smtClean="0"/>
              <a:t>Die </a:t>
            </a:r>
            <a:r>
              <a:rPr lang="de-CH" sz="1400" dirty="0"/>
              <a:t>Vorlage geht nun an den Nationalrat.</a:t>
            </a:r>
          </a:p>
        </p:txBody>
      </p:sp>
      <p:sp>
        <p:nvSpPr>
          <p:cNvPr id="13" name="Rectangle 12"/>
          <p:cNvSpPr/>
          <p:nvPr/>
        </p:nvSpPr>
        <p:spPr>
          <a:xfrm>
            <a:off x="277200" y="4854672"/>
            <a:ext cx="1816100" cy="1331383"/>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Ergebnis in den Räten</a:t>
            </a:r>
            <a:endParaRPr lang="en-US" sz="1600" b="1" dirty="0">
              <a:solidFill>
                <a:schemeClr val="bg1"/>
              </a:solidFill>
            </a:endParaRPr>
          </a:p>
        </p:txBody>
      </p:sp>
      <p:sp>
        <p:nvSpPr>
          <p:cNvPr id="14" name="TextBox 13"/>
          <p:cNvSpPr txBox="1"/>
          <p:nvPr/>
        </p:nvSpPr>
        <p:spPr>
          <a:xfrm>
            <a:off x="586621" y="144126"/>
            <a:ext cx="4439420" cy="184666"/>
          </a:xfrm>
          <a:prstGeom prst="rect">
            <a:avLst/>
          </a:prstGeom>
          <a:noFill/>
        </p:spPr>
        <p:txBody>
          <a:bodyPr wrap="none" lIns="0" tIns="0" rIns="0" bIns="0" rtlCol="0">
            <a:spAutoFit/>
          </a:bodyPr>
          <a:lstStyle/>
          <a:p>
            <a:r>
              <a:rPr lang="de-DE" sz="1200" b="1" dirty="0" err="1"/>
              <a:t>Nationalstrassen</a:t>
            </a:r>
            <a:r>
              <a:rPr lang="de-DE" sz="1200" b="1" dirty="0"/>
              <a:t>- und Agglomerationsverkehrs-Fonds (NAF)</a:t>
            </a:r>
          </a:p>
        </p:txBody>
      </p:sp>
      <p:sp>
        <p:nvSpPr>
          <p:cNvPr id="16" name="Oval 15"/>
          <p:cNvSpPr/>
          <p:nvPr/>
        </p:nvSpPr>
        <p:spPr>
          <a:xfrm>
            <a:off x="300624" y="126511"/>
            <a:ext cx="252000" cy="252000"/>
          </a:xfrm>
          <a:prstGeom prst="ellipse">
            <a:avLst/>
          </a:prstGeom>
          <a:solidFill>
            <a:srgbClr val="066BB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200" b="1" dirty="0" smtClean="0">
                <a:solidFill>
                  <a:schemeClr val="bg1"/>
                </a:solidFill>
                <a:latin typeface="+mn-lt"/>
              </a:rPr>
              <a:t>4</a:t>
            </a:r>
            <a:endParaRPr lang="en-US" sz="1200" b="1" dirty="0">
              <a:solidFill>
                <a:schemeClr val="bg1"/>
              </a:solidFill>
              <a:latin typeface="+mn-lt"/>
            </a:endParaRPr>
          </a:p>
        </p:txBody>
      </p:sp>
    </p:spTree>
    <p:extLst>
      <p:ext uri="{BB962C8B-B14F-4D97-AF65-F5344CB8AC3E}">
        <p14:creationId xmlns:p14="http://schemas.microsoft.com/office/powerpoint/2010/main" val="1755528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698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7"/>
          <p:cNvSpPr>
            <a:spLocks noGrp="1"/>
          </p:cNvSpPr>
          <p:nvPr>
            <p:ph type="title"/>
          </p:nvPr>
        </p:nvSpPr>
        <p:spPr/>
        <p:txBody>
          <a:bodyPr/>
          <a:lstStyle/>
          <a:p>
            <a:pPr>
              <a:spcBef>
                <a:spcPts val="300"/>
              </a:spcBef>
            </a:pPr>
            <a:r>
              <a:rPr lang="de-DE" dirty="0" smtClean="0"/>
              <a:t>Die heutige zweiteilige Finanzierung der </a:t>
            </a:r>
            <a:r>
              <a:rPr lang="de-CH" dirty="0" smtClean="0"/>
              <a:t>Nationalstrassen ist unflexibel, unsicher und </a:t>
            </a:r>
            <a:r>
              <a:rPr lang="de-CH" dirty="0" err="1" smtClean="0"/>
              <a:t>instransparent</a:t>
            </a:r>
            <a:endParaRPr lang="de-DE" dirty="0"/>
          </a:p>
        </p:txBody>
      </p:sp>
      <p:sp>
        <p:nvSpPr>
          <p:cNvPr id="4" name="Slide Number Placeholder 3"/>
          <p:cNvSpPr>
            <a:spLocks noGrp="1"/>
          </p:cNvSpPr>
          <p:nvPr>
            <p:ph type="sldNum" sz="quarter" idx="12"/>
          </p:nvPr>
        </p:nvSpPr>
        <p:spPr/>
        <p:txBody>
          <a:bodyPr/>
          <a:lstStyle/>
          <a:p>
            <a:fld id="{1B101894-CD26-4755-B2AE-6750C1357069}" type="slidenum">
              <a:rPr lang="en-US" smtClean="0"/>
              <a:t>18</a:t>
            </a:fld>
            <a:endParaRPr lang="en-US"/>
          </a:p>
        </p:txBody>
      </p:sp>
      <p:sp>
        <p:nvSpPr>
          <p:cNvPr id="12" name="TextBox 11"/>
          <p:cNvSpPr txBox="1"/>
          <p:nvPr/>
        </p:nvSpPr>
        <p:spPr>
          <a:xfrm>
            <a:off x="284401" y="6407140"/>
            <a:ext cx="605935" cy="107722"/>
          </a:xfrm>
          <a:prstGeom prst="rect">
            <a:avLst/>
          </a:prstGeom>
          <a:noFill/>
        </p:spPr>
        <p:txBody>
          <a:bodyPr wrap="none" lIns="0" tIns="0" rIns="0" bIns="0" rtlCol="0">
            <a:spAutoFit/>
          </a:bodyPr>
          <a:lstStyle/>
          <a:p>
            <a:r>
              <a:rPr lang="de-DE" sz="700" dirty="0" smtClean="0">
                <a:latin typeface="Arial" pitchFamily="34" charset="0"/>
                <a:cs typeface="Arial" pitchFamily="34" charset="0"/>
              </a:rPr>
              <a:t>Quelle: ASTRA</a:t>
            </a:r>
            <a:endParaRPr lang="en-US" sz="700" dirty="0">
              <a:latin typeface="Arial" pitchFamily="34" charset="0"/>
              <a:cs typeface="Arial" pitchFamily="34" charset="0"/>
            </a:endParaRPr>
          </a:p>
        </p:txBody>
      </p:sp>
      <p:sp>
        <p:nvSpPr>
          <p:cNvPr id="10" name="TextBox 9"/>
          <p:cNvSpPr txBox="1"/>
          <p:nvPr/>
        </p:nvSpPr>
        <p:spPr>
          <a:xfrm>
            <a:off x="586621" y="144126"/>
            <a:ext cx="4439420" cy="184666"/>
          </a:xfrm>
          <a:prstGeom prst="rect">
            <a:avLst/>
          </a:prstGeom>
          <a:noFill/>
        </p:spPr>
        <p:txBody>
          <a:bodyPr wrap="none" lIns="0" tIns="0" rIns="0" bIns="0" rtlCol="0">
            <a:spAutoFit/>
          </a:bodyPr>
          <a:lstStyle/>
          <a:p>
            <a:r>
              <a:rPr lang="de-DE" sz="1200" b="1" dirty="0" err="1"/>
              <a:t>Nationalstrassen</a:t>
            </a:r>
            <a:r>
              <a:rPr lang="de-DE" sz="1200" b="1" dirty="0"/>
              <a:t>- und Agglomerationsverkehrs-Fonds (NAF)</a:t>
            </a:r>
          </a:p>
        </p:txBody>
      </p:sp>
      <p:sp>
        <p:nvSpPr>
          <p:cNvPr id="13" name="Oval 12"/>
          <p:cNvSpPr/>
          <p:nvPr/>
        </p:nvSpPr>
        <p:spPr>
          <a:xfrm>
            <a:off x="300624" y="126511"/>
            <a:ext cx="252000" cy="252000"/>
          </a:xfrm>
          <a:prstGeom prst="ellipse">
            <a:avLst/>
          </a:prstGeom>
          <a:solidFill>
            <a:srgbClr val="066BB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200" b="1" dirty="0" smtClean="0">
                <a:solidFill>
                  <a:schemeClr val="bg1"/>
                </a:solidFill>
                <a:latin typeface="+mn-lt"/>
              </a:rPr>
              <a:t>4</a:t>
            </a:r>
            <a:endParaRPr lang="en-US" sz="1200" b="1" dirty="0">
              <a:solidFill>
                <a:schemeClr val="bg1"/>
              </a:solidFill>
              <a:latin typeface="+mn-lt"/>
            </a:endParaRPr>
          </a:p>
        </p:txBody>
      </p:sp>
      <p:pic>
        <p:nvPicPr>
          <p:cNvPr id="14" name="Grafik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60500" y="1469595"/>
            <a:ext cx="676910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Inhaltsplatzhalter 2"/>
          <p:cNvSpPr>
            <a:spLocks noGrp="1"/>
          </p:cNvSpPr>
          <p:nvPr>
            <p:ph idx="1"/>
          </p:nvPr>
        </p:nvSpPr>
        <p:spPr>
          <a:xfrm>
            <a:off x="1205345" y="3757902"/>
            <a:ext cx="8405380" cy="2640013"/>
          </a:xfrm>
        </p:spPr>
        <p:txBody>
          <a:bodyPr>
            <a:normAutofit/>
          </a:bodyPr>
          <a:lstStyle/>
          <a:p>
            <a:pPr marL="0" lvl="1" indent="0">
              <a:lnSpc>
                <a:spcPct val="100000"/>
              </a:lnSpc>
              <a:spcBef>
                <a:spcPts val="600"/>
              </a:spcBef>
              <a:buNone/>
              <a:defRPr/>
            </a:pPr>
            <a:r>
              <a:rPr lang="de-CH" altLang="de-DE" b="1" dirty="0" smtClean="0">
                <a:solidFill>
                  <a:srgbClr val="FF0000"/>
                </a:solidFill>
              </a:rPr>
              <a:t> </a:t>
            </a:r>
            <a:r>
              <a:rPr lang="de-CH" altLang="de-DE" b="1" dirty="0">
                <a:solidFill>
                  <a:srgbClr val="FF0000"/>
                </a:solidFill>
              </a:rPr>
              <a:t>Wenig </a:t>
            </a:r>
            <a:r>
              <a:rPr lang="de-CH" altLang="de-DE" b="1" dirty="0" smtClean="0">
                <a:solidFill>
                  <a:srgbClr val="FF0000"/>
                </a:solidFill>
              </a:rPr>
              <a:t>Flexibilität</a:t>
            </a:r>
          </a:p>
          <a:p>
            <a:pPr marL="266700" indent="-266700">
              <a:spcBef>
                <a:spcPts val="600"/>
              </a:spcBef>
              <a:defRPr/>
            </a:pPr>
            <a:r>
              <a:rPr lang="de-CH" altLang="de-DE" dirty="0" smtClean="0"/>
              <a:t>zwischen den Aufgaben, da je nach Aufgabe anderes Gefäss</a:t>
            </a:r>
          </a:p>
          <a:p>
            <a:pPr marL="266700" indent="-266700">
              <a:spcBef>
                <a:spcPts val="600"/>
              </a:spcBef>
              <a:defRPr/>
            </a:pPr>
            <a:r>
              <a:rPr lang="de-CH" altLang="de-DE" dirty="0" smtClean="0"/>
              <a:t>bezüglich der Ausgaben zwischen den Jahren (bei Verzögerungen bleiben Mittel nicht automatisch für das Projekt reserviert)</a:t>
            </a:r>
          </a:p>
          <a:p>
            <a:pPr marL="114300" lvl="1" indent="0">
              <a:spcBef>
                <a:spcPts val="600"/>
              </a:spcBef>
              <a:buFont typeface="Wingdings" panose="05000000000000000000" pitchFamily="2" charset="2"/>
              <a:buNone/>
              <a:defRPr/>
            </a:pPr>
            <a:r>
              <a:rPr lang="de-CH" altLang="de-DE" b="1" dirty="0" smtClean="0">
                <a:solidFill>
                  <a:srgbClr val="FF0000"/>
                </a:solidFill>
              </a:rPr>
              <a:t>Planungs- </a:t>
            </a:r>
            <a:r>
              <a:rPr lang="de-CH" altLang="de-DE" b="1" dirty="0">
                <a:solidFill>
                  <a:srgbClr val="FF0000"/>
                </a:solidFill>
              </a:rPr>
              <a:t>und </a:t>
            </a:r>
            <a:r>
              <a:rPr lang="de-CH" altLang="de-DE" b="1" dirty="0" smtClean="0">
                <a:solidFill>
                  <a:srgbClr val="FF0000"/>
                </a:solidFill>
              </a:rPr>
              <a:t>Realisierungssicherheit</a:t>
            </a:r>
          </a:p>
          <a:p>
            <a:pPr marL="266700" lvl="1" indent="-266700">
              <a:spcBef>
                <a:spcPts val="600"/>
              </a:spcBef>
              <a:buFont typeface="Wingdings" pitchFamily="2" charset="2"/>
              <a:buChar char="§"/>
              <a:defRPr/>
            </a:pPr>
            <a:r>
              <a:rPr lang="de-CH" altLang="de-DE" dirty="0"/>
              <a:t>Trotz vorhandener Reserven können die Mittel nicht eingesetzt werden (</a:t>
            </a:r>
            <a:r>
              <a:rPr lang="de-CH" altLang="de-DE" dirty="0" smtClean="0"/>
              <a:t>Schuldenbremse); Investitionsspitzen </a:t>
            </a:r>
            <a:r>
              <a:rPr lang="de-CH" altLang="de-DE" dirty="0"/>
              <a:t>sind problematisch</a:t>
            </a:r>
          </a:p>
          <a:p>
            <a:pPr marL="114300" lvl="1" indent="0">
              <a:spcBef>
                <a:spcPts val="600"/>
              </a:spcBef>
              <a:buFont typeface="Wingdings" panose="05000000000000000000" pitchFamily="2" charset="2"/>
              <a:buNone/>
              <a:defRPr/>
            </a:pPr>
            <a:r>
              <a:rPr lang="de-CH" altLang="de-DE" b="1" dirty="0" smtClean="0">
                <a:solidFill>
                  <a:srgbClr val="FF0000"/>
                </a:solidFill>
              </a:rPr>
              <a:t>Transparenz und Steuerung</a:t>
            </a:r>
          </a:p>
          <a:p>
            <a:pPr marL="266700" lvl="1" indent="-266700">
              <a:spcBef>
                <a:spcPts val="600"/>
              </a:spcBef>
              <a:buFont typeface="Wingdings" pitchFamily="2" charset="2"/>
              <a:buChar char="§"/>
              <a:defRPr/>
            </a:pPr>
            <a:r>
              <a:rPr lang="de-CH" altLang="de-DE" dirty="0"/>
              <a:t>Verflechtungen und Abhängigkeiten beeinträchtigen die Transparenz und die Steuerung</a:t>
            </a:r>
          </a:p>
        </p:txBody>
      </p:sp>
      <p:pic>
        <p:nvPicPr>
          <p:cNvPr id="16" name="Grafik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8608" y="3806400"/>
            <a:ext cx="334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afik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8608" y="4942607"/>
            <a:ext cx="334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Grafik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8608" y="5760100"/>
            <a:ext cx="334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774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p:cNvGraphicFramePr>
          <p:nvPr>
            <p:custDataLst>
              <p:tags r:id="rId2"/>
            </p:custDataLst>
            <p:extLst>
              <p:ext uri="{D42A27DB-BD31-4B8C-83A1-F6EECF244321}">
                <p14:modId xmlns:p14="http://schemas.microsoft.com/office/powerpoint/2010/main" val="2221557083"/>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738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8" name="Title 7"/>
          <p:cNvSpPr>
            <a:spLocks noGrp="1"/>
          </p:cNvSpPr>
          <p:nvPr>
            <p:ph type="ctrTitle"/>
          </p:nvPr>
        </p:nvSpPr>
        <p:spPr>
          <a:xfrm>
            <a:off x="284399" y="2224800"/>
            <a:ext cx="9327601" cy="4201052"/>
          </a:xfrm>
        </p:spPr>
        <p:txBody>
          <a:bodyPr/>
          <a:lstStyle/>
          <a:p>
            <a:pPr>
              <a:tabLst>
                <a:tab pos="363538" algn="l"/>
              </a:tabLst>
            </a:pPr>
            <a:r>
              <a:rPr lang="de-CH" dirty="0" smtClean="0"/>
              <a:t>1. Wo befinden wir uns im Parlamentsjahr</a:t>
            </a:r>
            <a:br>
              <a:rPr lang="de-CH" dirty="0" smtClean="0"/>
            </a:br>
            <a:r>
              <a:rPr lang="de-CH" dirty="0" smtClean="0"/>
              <a:t>2. Die bedeutendsten Geschäfte der Session</a:t>
            </a:r>
            <a:br>
              <a:rPr lang="de-CH" dirty="0" smtClean="0"/>
            </a:br>
            <a:r>
              <a:rPr lang="de-CH" dirty="0" smtClean="0"/>
              <a:t>3. </a:t>
            </a:r>
            <a:r>
              <a:rPr lang="de-CH" dirty="0"/>
              <a:t>Besuch im </a:t>
            </a:r>
            <a:r>
              <a:rPr lang="de-CH" dirty="0" smtClean="0"/>
              <a:t>Bundeshaus</a:t>
            </a:r>
            <a:br>
              <a:rPr lang="de-CH" dirty="0" smtClean="0"/>
            </a:br>
            <a:r>
              <a:rPr lang="de-CH" dirty="0" smtClean="0"/>
              <a:t>4. </a:t>
            </a:r>
            <a:r>
              <a:rPr lang="de-CH" dirty="0"/>
              <a:t>Aktualitäten</a:t>
            </a:r>
          </a:p>
        </p:txBody>
      </p:sp>
    </p:spTree>
    <p:extLst>
      <p:ext uri="{BB962C8B-B14F-4D97-AF65-F5344CB8AC3E}">
        <p14:creationId xmlns:p14="http://schemas.microsoft.com/office/powerpoint/2010/main" val="18076697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801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7"/>
          <p:cNvSpPr>
            <a:spLocks noGrp="1"/>
          </p:cNvSpPr>
          <p:nvPr>
            <p:ph type="title"/>
          </p:nvPr>
        </p:nvSpPr>
        <p:spPr/>
        <p:txBody>
          <a:bodyPr/>
          <a:lstStyle/>
          <a:p>
            <a:pPr>
              <a:spcBef>
                <a:spcPts val="300"/>
              </a:spcBef>
            </a:pPr>
            <a:r>
              <a:rPr lang="de-CH" dirty="0" smtClean="0"/>
              <a:t>Zudem besteht beim heutigen Modell eine jährliche </a:t>
            </a:r>
            <a:r>
              <a:rPr lang="de-CH" dirty="0"/>
              <a:t>Finanzierungslücke </a:t>
            </a:r>
            <a:r>
              <a:rPr lang="de-CH" dirty="0" smtClean="0"/>
              <a:t>von 1,3 Milliarden Franken</a:t>
            </a:r>
            <a:endParaRPr lang="de-DE" dirty="0"/>
          </a:p>
        </p:txBody>
      </p:sp>
      <p:sp>
        <p:nvSpPr>
          <p:cNvPr id="4" name="Slide Number Placeholder 3"/>
          <p:cNvSpPr>
            <a:spLocks noGrp="1"/>
          </p:cNvSpPr>
          <p:nvPr>
            <p:ph type="sldNum" sz="quarter" idx="12"/>
          </p:nvPr>
        </p:nvSpPr>
        <p:spPr/>
        <p:txBody>
          <a:bodyPr/>
          <a:lstStyle/>
          <a:p>
            <a:fld id="{1B101894-CD26-4755-B2AE-6750C1357069}" type="slidenum">
              <a:rPr lang="en-US" smtClean="0"/>
              <a:t>19</a:t>
            </a:fld>
            <a:endParaRPr lang="en-US"/>
          </a:p>
        </p:txBody>
      </p:sp>
      <p:sp>
        <p:nvSpPr>
          <p:cNvPr id="12" name="TextBox 11"/>
          <p:cNvSpPr txBox="1"/>
          <p:nvPr/>
        </p:nvSpPr>
        <p:spPr>
          <a:xfrm>
            <a:off x="284401" y="6407140"/>
            <a:ext cx="605935" cy="107722"/>
          </a:xfrm>
          <a:prstGeom prst="rect">
            <a:avLst/>
          </a:prstGeom>
          <a:noFill/>
        </p:spPr>
        <p:txBody>
          <a:bodyPr wrap="none" lIns="0" tIns="0" rIns="0" bIns="0" rtlCol="0">
            <a:spAutoFit/>
          </a:bodyPr>
          <a:lstStyle/>
          <a:p>
            <a:r>
              <a:rPr lang="de-DE" sz="700" dirty="0" smtClean="0">
                <a:latin typeface="Arial" pitchFamily="34" charset="0"/>
                <a:cs typeface="Arial" pitchFamily="34" charset="0"/>
              </a:rPr>
              <a:t>Quelle: ASTRA</a:t>
            </a:r>
            <a:endParaRPr lang="en-US" sz="700" dirty="0">
              <a:latin typeface="Arial" pitchFamily="34" charset="0"/>
              <a:cs typeface="Arial" pitchFamily="34" charset="0"/>
            </a:endParaRPr>
          </a:p>
        </p:txBody>
      </p:sp>
      <p:sp>
        <p:nvSpPr>
          <p:cNvPr id="10" name="TextBox 9"/>
          <p:cNvSpPr txBox="1"/>
          <p:nvPr/>
        </p:nvSpPr>
        <p:spPr>
          <a:xfrm>
            <a:off x="586621" y="144126"/>
            <a:ext cx="4439420" cy="184666"/>
          </a:xfrm>
          <a:prstGeom prst="rect">
            <a:avLst/>
          </a:prstGeom>
          <a:noFill/>
        </p:spPr>
        <p:txBody>
          <a:bodyPr wrap="none" lIns="0" tIns="0" rIns="0" bIns="0" rtlCol="0">
            <a:spAutoFit/>
          </a:bodyPr>
          <a:lstStyle/>
          <a:p>
            <a:r>
              <a:rPr lang="de-DE" sz="1200" b="1" dirty="0" err="1"/>
              <a:t>Nationalstrassen</a:t>
            </a:r>
            <a:r>
              <a:rPr lang="de-DE" sz="1200" b="1" dirty="0"/>
              <a:t>- und Agglomerationsverkehrs-Fonds (NAF)</a:t>
            </a:r>
          </a:p>
        </p:txBody>
      </p:sp>
      <p:sp>
        <p:nvSpPr>
          <p:cNvPr id="13" name="Oval 12"/>
          <p:cNvSpPr/>
          <p:nvPr/>
        </p:nvSpPr>
        <p:spPr>
          <a:xfrm>
            <a:off x="300624" y="126511"/>
            <a:ext cx="252000" cy="252000"/>
          </a:xfrm>
          <a:prstGeom prst="ellipse">
            <a:avLst/>
          </a:prstGeom>
          <a:solidFill>
            <a:srgbClr val="066BB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200" b="1" dirty="0" smtClean="0">
                <a:solidFill>
                  <a:schemeClr val="bg1"/>
                </a:solidFill>
                <a:latin typeface="+mn-lt"/>
              </a:rPr>
              <a:t>4</a:t>
            </a:r>
            <a:endParaRPr lang="en-US" sz="1200" b="1" dirty="0">
              <a:solidFill>
                <a:schemeClr val="bg1"/>
              </a:solidFill>
              <a:latin typeface="+mn-lt"/>
            </a:endParaRPr>
          </a:p>
        </p:txBody>
      </p:sp>
      <p:pic>
        <p:nvPicPr>
          <p:cNvPr id="17" name="Grafik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85875" y="1602087"/>
            <a:ext cx="7021513"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1577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Foliennummernplatzhalt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Wingdings" panose="05000000000000000000" pitchFamily="2" charset="2"/>
              <a:buChar char="§"/>
              <a:defRPr sz="2100">
                <a:solidFill>
                  <a:schemeClr val="tx1"/>
                </a:solidFill>
                <a:latin typeface="Arial" panose="020B0604020202020204" pitchFamily="34" charset="0"/>
              </a:defRPr>
            </a:lvl1pPr>
            <a:lvl2pPr marL="742950" indent="-285750">
              <a:spcBef>
                <a:spcPct val="20000"/>
              </a:spcBef>
              <a:buClr>
                <a:srgbClr val="FF0000"/>
              </a:buClr>
              <a:buFont typeface="Wingdings" panose="05000000000000000000" pitchFamily="2" charset="2"/>
              <a:buChar char="§"/>
              <a:defRPr sz="2100">
                <a:solidFill>
                  <a:schemeClr val="tx1"/>
                </a:solidFill>
                <a:latin typeface="Arial" panose="020B0604020202020204" pitchFamily="34" charset="0"/>
              </a:defRPr>
            </a:lvl2pPr>
            <a:lvl3pPr marL="1143000" indent="-228600">
              <a:spcBef>
                <a:spcPct val="20000"/>
              </a:spcBef>
              <a:buClr>
                <a:srgbClr val="FF0000"/>
              </a:buClr>
              <a:buFont typeface="Wingdings" panose="05000000000000000000" pitchFamily="2" charset="2"/>
              <a:buChar char="§"/>
              <a:defRPr sz="2100">
                <a:solidFill>
                  <a:schemeClr val="tx1"/>
                </a:solidFill>
                <a:latin typeface="Arial" panose="020B0604020202020204" pitchFamily="34" charset="0"/>
              </a:defRPr>
            </a:lvl3pPr>
            <a:lvl4pPr marL="1600200" indent="-228600">
              <a:spcBef>
                <a:spcPct val="20000"/>
              </a:spcBef>
              <a:buClr>
                <a:srgbClr val="FF0000"/>
              </a:buClr>
              <a:buFont typeface="Wingdings" panose="05000000000000000000" pitchFamily="2" charset="2"/>
              <a:buChar char="§"/>
              <a:defRPr sz="2100">
                <a:solidFill>
                  <a:schemeClr val="tx1"/>
                </a:solidFill>
                <a:latin typeface="Arial" panose="020B0604020202020204" pitchFamily="34" charset="0"/>
              </a:defRPr>
            </a:lvl4pPr>
            <a:lvl5pPr marL="2057400" indent="-228600">
              <a:spcBef>
                <a:spcPct val="20000"/>
              </a:spcBef>
              <a:buClr>
                <a:srgbClr val="FF0000"/>
              </a:buClr>
              <a:buFont typeface="Wingdings" panose="05000000000000000000" pitchFamily="2" charset="2"/>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Font typeface="Wingdings" panose="05000000000000000000" pitchFamily="2" charset="2"/>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Font typeface="Wingdings" panose="05000000000000000000" pitchFamily="2" charset="2"/>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Font typeface="Wingdings" panose="05000000000000000000" pitchFamily="2" charset="2"/>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Font typeface="Wingdings" panose="05000000000000000000" pitchFamily="2" charset="2"/>
              <a:buChar char="§"/>
              <a:defRPr sz="2100">
                <a:solidFill>
                  <a:schemeClr val="tx1"/>
                </a:solidFill>
                <a:latin typeface="Arial" panose="020B0604020202020204" pitchFamily="34" charset="0"/>
              </a:defRPr>
            </a:lvl9pPr>
          </a:lstStyle>
          <a:p>
            <a:pPr>
              <a:spcBef>
                <a:spcPct val="0"/>
              </a:spcBef>
              <a:buClrTx/>
              <a:buFontTx/>
              <a:buNone/>
            </a:pPr>
            <a:fld id="{8A15C6C9-3C90-47F0-B2D5-C68989D658D2}" type="slidenum">
              <a:rPr lang="de-CH" altLang="de-DE" sz="900"/>
              <a:pPr>
                <a:spcBef>
                  <a:spcPct val="0"/>
                </a:spcBef>
                <a:buClrTx/>
                <a:buFontTx/>
                <a:buNone/>
              </a:pPr>
              <a:t>20</a:t>
            </a:fld>
            <a:endParaRPr lang="de-CH" altLang="de-DE" sz="900"/>
          </a:p>
        </p:txBody>
      </p:sp>
      <p:pic>
        <p:nvPicPr>
          <p:cNvPr id="23557" name="Grafik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7989" y="1576387"/>
            <a:ext cx="6670675" cy="485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277200" y="594000"/>
            <a:ext cx="9334800" cy="716400"/>
          </a:xfrm>
        </p:spPr>
        <p:txBody>
          <a:bodyPr/>
          <a:lstStyle/>
          <a:p>
            <a:pPr>
              <a:spcBef>
                <a:spcPts val="300"/>
              </a:spcBef>
            </a:pPr>
            <a:r>
              <a:rPr lang="de-CH" dirty="0"/>
              <a:t>Der NAF sorgt für mehr </a:t>
            </a:r>
            <a:r>
              <a:rPr lang="de-CH" dirty="0" smtClean="0"/>
              <a:t>Transparenz, mehr </a:t>
            </a:r>
            <a:r>
              <a:rPr lang="de-CH" dirty="0"/>
              <a:t>Planungs- und </a:t>
            </a:r>
            <a:r>
              <a:rPr lang="de-CH" dirty="0" smtClean="0"/>
              <a:t>Realisierungssicherheit und mehr Flexibilität</a:t>
            </a:r>
            <a:endParaRPr lang="de-DE" dirty="0"/>
          </a:p>
        </p:txBody>
      </p:sp>
      <p:sp>
        <p:nvSpPr>
          <p:cNvPr id="9" name="TextBox 8"/>
          <p:cNvSpPr txBox="1"/>
          <p:nvPr/>
        </p:nvSpPr>
        <p:spPr>
          <a:xfrm>
            <a:off x="586621" y="144126"/>
            <a:ext cx="4439420" cy="184666"/>
          </a:xfrm>
          <a:prstGeom prst="rect">
            <a:avLst/>
          </a:prstGeom>
          <a:noFill/>
        </p:spPr>
        <p:txBody>
          <a:bodyPr wrap="none" lIns="0" tIns="0" rIns="0" bIns="0" rtlCol="0">
            <a:spAutoFit/>
          </a:bodyPr>
          <a:lstStyle/>
          <a:p>
            <a:r>
              <a:rPr lang="de-DE" sz="1200" b="1" dirty="0" err="1"/>
              <a:t>Nationalstrassen</a:t>
            </a:r>
            <a:r>
              <a:rPr lang="de-DE" sz="1200" b="1" dirty="0"/>
              <a:t>- und Agglomerationsverkehrs-Fonds (NAF)</a:t>
            </a:r>
          </a:p>
        </p:txBody>
      </p:sp>
      <p:sp>
        <p:nvSpPr>
          <p:cNvPr id="10" name="Oval 9"/>
          <p:cNvSpPr/>
          <p:nvPr/>
        </p:nvSpPr>
        <p:spPr>
          <a:xfrm>
            <a:off x="300624" y="126511"/>
            <a:ext cx="252000" cy="252000"/>
          </a:xfrm>
          <a:prstGeom prst="ellipse">
            <a:avLst/>
          </a:prstGeom>
          <a:solidFill>
            <a:srgbClr val="066BB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200" b="1" dirty="0" smtClean="0">
                <a:solidFill>
                  <a:schemeClr val="bg1"/>
                </a:solidFill>
                <a:latin typeface="+mn-lt"/>
              </a:rPr>
              <a:t>4</a:t>
            </a:r>
            <a:endParaRPr lang="en-US" sz="1200" b="1" dirty="0">
              <a:solidFill>
                <a:schemeClr val="bg1"/>
              </a:solidFill>
              <a:latin typeface="+mn-lt"/>
            </a:endParaRPr>
          </a:p>
        </p:txBody>
      </p:sp>
    </p:spTree>
    <p:extLst>
      <p:ext uri="{BB962C8B-B14F-4D97-AF65-F5344CB8AC3E}">
        <p14:creationId xmlns:p14="http://schemas.microsoft.com/office/powerpoint/2010/main" val="21895306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903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7"/>
          <p:cNvSpPr>
            <a:spLocks noGrp="1"/>
          </p:cNvSpPr>
          <p:nvPr>
            <p:ph type="title"/>
          </p:nvPr>
        </p:nvSpPr>
        <p:spPr>
          <a:xfrm>
            <a:off x="277201" y="594000"/>
            <a:ext cx="1854892" cy="2244734"/>
          </a:xfrm>
        </p:spPr>
        <p:txBody>
          <a:bodyPr/>
          <a:lstStyle/>
          <a:p>
            <a:pPr>
              <a:spcBef>
                <a:spcPts val="300"/>
              </a:spcBef>
            </a:pPr>
            <a:r>
              <a:rPr lang="de-CH" dirty="0" smtClean="0"/>
              <a:t>Der Stände-rat stimmte klar für den NAF</a:t>
            </a:r>
            <a:endParaRPr lang="de-CH" dirty="0"/>
          </a:p>
        </p:txBody>
      </p:sp>
      <p:sp>
        <p:nvSpPr>
          <p:cNvPr id="4" name="Slide Number Placeholder 3"/>
          <p:cNvSpPr>
            <a:spLocks noGrp="1"/>
          </p:cNvSpPr>
          <p:nvPr>
            <p:ph type="sldNum" sz="quarter" idx="12"/>
          </p:nvPr>
        </p:nvSpPr>
        <p:spPr/>
        <p:txBody>
          <a:bodyPr/>
          <a:lstStyle/>
          <a:p>
            <a:fld id="{1B101894-CD26-4755-B2AE-6750C1357069}" type="slidenum">
              <a:rPr lang="en-US" smtClean="0"/>
              <a:t>21</a:t>
            </a:fld>
            <a:endParaRPr lang="en-US"/>
          </a:p>
        </p:txBody>
      </p:sp>
      <p:sp>
        <p:nvSpPr>
          <p:cNvPr id="12" name="TextBox 11"/>
          <p:cNvSpPr txBox="1"/>
          <p:nvPr/>
        </p:nvSpPr>
        <p:spPr>
          <a:xfrm>
            <a:off x="284401" y="6407140"/>
            <a:ext cx="1046761" cy="107722"/>
          </a:xfrm>
          <a:prstGeom prst="rect">
            <a:avLst/>
          </a:prstGeom>
          <a:noFill/>
        </p:spPr>
        <p:txBody>
          <a:bodyPr wrap="none" lIns="0" tIns="0" rIns="0" bIns="0" rtlCol="0">
            <a:spAutoFit/>
          </a:bodyPr>
          <a:lstStyle/>
          <a:p>
            <a:r>
              <a:rPr lang="de-DE" sz="700" dirty="0" smtClean="0">
                <a:latin typeface="Arial" pitchFamily="34" charset="0"/>
                <a:cs typeface="Arial" pitchFamily="34" charset="0"/>
              </a:rPr>
              <a:t>Quelle: www.parlament.ch</a:t>
            </a:r>
            <a:endParaRPr lang="en-US" sz="700" dirty="0">
              <a:latin typeface="Arial" pitchFamily="34" charset="0"/>
              <a:cs typeface="Arial" pitchFamily="34" charset="0"/>
            </a:endParaRPr>
          </a:p>
        </p:txBody>
      </p:sp>
      <p:pic>
        <p:nvPicPr>
          <p:cNvPr id="16" name="Picture 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3475" y="3424238"/>
            <a:ext cx="19050"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586621" y="144126"/>
            <a:ext cx="315792" cy="184666"/>
          </a:xfrm>
          <a:prstGeom prst="rect">
            <a:avLst/>
          </a:prstGeom>
          <a:noFill/>
        </p:spPr>
        <p:txBody>
          <a:bodyPr wrap="none" lIns="0" tIns="0" rIns="0" bIns="0" rtlCol="0">
            <a:spAutoFit/>
          </a:bodyPr>
          <a:lstStyle/>
          <a:p>
            <a:r>
              <a:rPr lang="de-DE" sz="1200" b="1" dirty="0" smtClean="0"/>
              <a:t>NAF</a:t>
            </a:r>
            <a:endParaRPr lang="de-DE" sz="1200" b="1" dirty="0"/>
          </a:p>
        </p:txBody>
      </p:sp>
      <p:sp>
        <p:nvSpPr>
          <p:cNvPr id="17" name="Oval 16"/>
          <p:cNvSpPr/>
          <p:nvPr/>
        </p:nvSpPr>
        <p:spPr>
          <a:xfrm>
            <a:off x="300624" y="126511"/>
            <a:ext cx="252000" cy="252000"/>
          </a:xfrm>
          <a:prstGeom prst="ellipse">
            <a:avLst/>
          </a:prstGeom>
          <a:solidFill>
            <a:srgbClr val="066BB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200" b="1" dirty="0" smtClean="0">
                <a:solidFill>
                  <a:schemeClr val="bg1"/>
                </a:solidFill>
                <a:latin typeface="+mn-lt"/>
              </a:rPr>
              <a:t>4</a:t>
            </a:r>
            <a:endParaRPr lang="en-US" sz="1200" b="1" dirty="0">
              <a:solidFill>
                <a:schemeClr val="bg1"/>
              </a:solidFill>
              <a:latin typeface="+mn-lt"/>
            </a:endParaRPr>
          </a:p>
        </p:txBody>
      </p:sp>
      <p:pic>
        <p:nvPicPr>
          <p:cNvPr id="3" name="Picture 2"/>
          <p:cNvPicPr>
            <a:picLocks noChangeAspect="1"/>
          </p:cNvPicPr>
          <p:nvPr/>
        </p:nvPicPr>
        <p:blipFill>
          <a:blip r:embed="rId8"/>
          <a:stretch>
            <a:fillRect/>
          </a:stretch>
        </p:blipFill>
        <p:spPr>
          <a:xfrm>
            <a:off x="2132093" y="3175"/>
            <a:ext cx="7773908" cy="6854825"/>
          </a:xfrm>
          <a:prstGeom prst="rect">
            <a:avLst/>
          </a:prstGeom>
        </p:spPr>
      </p:pic>
      <p:sp>
        <p:nvSpPr>
          <p:cNvPr id="21" name="Oval 20"/>
          <p:cNvSpPr/>
          <p:nvPr/>
        </p:nvSpPr>
        <p:spPr>
          <a:xfrm>
            <a:off x="1995055" y="5126182"/>
            <a:ext cx="7910945" cy="1011382"/>
          </a:xfrm>
          <a:prstGeom prst="ellipse">
            <a:avLst/>
          </a:prstGeom>
          <a:noFill/>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GB" sz="1200" dirty="0">
              <a:latin typeface="+mn-lt"/>
            </a:endParaRPr>
          </a:p>
        </p:txBody>
      </p:sp>
    </p:spTree>
    <p:extLst>
      <p:ext uri="{BB962C8B-B14F-4D97-AF65-F5344CB8AC3E}">
        <p14:creationId xmlns:p14="http://schemas.microsoft.com/office/powerpoint/2010/main" val="640387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tabLst>
                <a:tab pos="1790700" algn="l"/>
              </a:tabLst>
            </a:pPr>
            <a:r>
              <a:rPr lang="de-DE" dirty="0" smtClean="0"/>
              <a:t>Das Parlament spricht sich für ein jährliches Budget der Armee </a:t>
            </a:r>
            <a:r>
              <a:rPr lang="de-DE" dirty="0"/>
              <a:t>von </a:t>
            </a:r>
            <a:r>
              <a:rPr lang="de-DE" dirty="0" smtClean="0"/>
              <a:t>fünf Milliarden </a:t>
            </a:r>
            <a:r>
              <a:rPr lang="de-DE" dirty="0"/>
              <a:t>Franken </a:t>
            </a:r>
            <a:r>
              <a:rPr lang="de-DE" dirty="0" smtClean="0"/>
              <a:t>aus</a:t>
            </a:r>
            <a:endParaRPr lang="de-CH" dirty="0"/>
          </a:p>
        </p:txBody>
      </p:sp>
      <p:sp>
        <p:nvSpPr>
          <p:cNvPr id="9" name="Content Placeholder 8"/>
          <p:cNvSpPr>
            <a:spLocks noGrp="1"/>
          </p:cNvSpPr>
          <p:nvPr>
            <p:ph idx="1"/>
          </p:nvPr>
        </p:nvSpPr>
        <p:spPr>
          <a:xfrm>
            <a:off x="2341092" y="1679576"/>
            <a:ext cx="7269633" cy="1534679"/>
          </a:xfrm>
        </p:spPr>
        <p:txBody>
          <a:bodyPr>
            <a:noAutofit/>
          </a:bodyPr>
          <a:lstStyle/>
          <a:p>
            <a:pPr>
              <a:spcBef>
                <a:spcPts val="300"/>
              </a:spcBef>
            </a:pPr>
            <a:r>
              <a:rPr lang="de-DE" sz="1400" dirty="0"/>
              <a:t>Die Armee soll gut ausgebildet, </a:t>
            </a:r>
            <a:r>
              <a:rPr lang="de-DE" sz="1400" dirty="0" smtClean="0"/>
              <a:t>modern, vollständig </a:t>
            </a:r>
            <a:r>
              <a:rPr lang="de-DE" sz="1400" dirty="0"/>
              <a:t>ausgerüstet und regional verankert sein sowie rasch aufgeboten werden können. </a:t>
            </a:r>
            <a:r>
              <a:rPr lang="de-DE" sz="1400" dirty="0" smtClean="0"/>
              <a:t>Die </a:t>
            </a:r>
            <a:r>
              <a:rPr lang="de-DE" sz="1400" dirty="0"/>
              <a:t>Aufgaben der Armee sind unverändert die Verteidigung, die Unterstützung </a:t>
            </a:r>
            <a:r>
              <a:rPr lang="de-DE" sz="1400" dirty="0" smtClean="0"/>
              <a:t>der zivilen </a:t>
            </a:r>
            <a:r>
              <a:rPr lang="de-DE" sz="1400" dirty="0"/>
              <a:t>Behörden und die </a:t>
            </a:r>
            <a:r>
              <a:rPr lang="de-DE" sz="1400" dirty="0" smtClean="0"/>
              <a:t>Friedensförderung.</a:t>
            </a:r>
          </a:p>
          <a:p>
            <a:pPr>
              <a:spcBef>
                <a:spcPts val="300"/>
              </a:spcBef>
            </a:pPr>
            <a:r>
              <a:rPr lang="de-DE" sz="1400" dirty="0" smtClean="0"/>
              <a:t>Die </a:t>
            </a:r>
            <a:r>
              <a:rPr lang="de-DE" sz="1400" dirty="0"/>
              <a:t>Armee soll im Jahr </a:t>
            </a:r>
            <a:r>
              <a:rPr lang="de-DE" sz="1400" dirty="0" smtClean="0"/>
              <a:t>5 </a:t>
            </a:r>
            <a:r>
              <a:rPr lang="de-DE" sz="1400" dirty="0"/>
              <a:t>Mrd. CHF kosten und auf 100'000 Mann (Sollbestand) </a:t>
            </a:r>
            <a:r>
              <a:rPr lang="de-DE" sz="1400" dirty="0" smtClean="0"/>
              <a:t>resp. 140‘000 Mann (Effektivbestand) verkleinert </a:t>
            </a:r>
            <a:r>
              <a:rPr lang="de-DE" sz="1400" dirty="0"/>
              <a:t>werden. Die Rekrutenschule soll 18 Wochen dauern  und bei einer Mobilmachung sollen 35‘000 Angehörige der Armee in 10 Tagen mobilisiert werden können</a:t>
            </a:r>
            <a:r>
              <a:rPr lang="de-DE" sz="1400" dirty="0" smtClean="0"/>
              <a:t>.</a:t>
            </a:r>
          </a:p>
        </p:txBody>
      </p:sp>
      <p:sp>
        <p:nvSpPr>
          <p:cNvPr id="4" name="Slide Number Placeholder 3"/>
          <p:cNvSpPr>
            <a:spLocks noGrp="1"/>
          </p:cNvSpPr>
          <p:nvPr>
            <p:ph type="sldNum" sz="quarter" idx="12"/>
          </p:nvPr>
        </p:nvSpPr>
        <p:spPr/>
        <p:txBody>
          <a:bodyPr/>
          <a:lstStyle/>
          <a:p>
            <a:fld id="{1B101894-CD26-4755-B2AE-6750C1357069}" type="slidenum">
              <a:rPr lang="de-CH" smtClean="0"/>
              <a:t>22</a:t>
            </a:fld>
            <a:endParaRPr lang="de-CH"/>
          </a:p>
        </p:txBody>
      </p:sp>
      <p:sp>
        <p:nvSpPr>
          <p:cNvPr id="5" name="Rectangle 4"/>
          <p:cNvSpPr/>
          <p:nvPr/>
        </p:nvSpPr>
        <p:spPr>
          <a:xfrm>
            <a:off x="277200" y="1679576"/>
            <a:ext cx="1816100" cy="1534679"/>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Worum es geht</a:t>
            </a:r>
            <a:endParaRPr lang="en-US" sz="1600" b="1" dirty="0">
              <a:solidFill>
                <a:schemeClr val="bg1"/>
              </a:solidFill>
            </a:endParaRPr>
          </a:p>
        </p:txBody>
      </p:sp>
      <p:sp>
        <p:nvSpPr>
          <p:cNvPr id="10" name="Content Placeholder 8"/>
          <p:cNvSpPr txBox="1">
            <a:spLocks/>
          </p:cNvSpPr>
          <p:nvPr/>
        </p:nvSpPr>
        <p:spPr>
          <a:xfrm>
            <a:off x="2341092" y="3295963"/>
            <a:ext cx="7269633" cy="656311"/>
          </a:xfrm>
          <a:prstGeom prst="rect">
            <a:avLst/>
          </a:prstGeom>
        </p:spPr>
        <p:txBody>
          <a:bodyPr vert="horz" lIns="0" tIns="0" rIns="0" bIns="0" rtlCol="0">
            <a:noAutofit/>
          </a:bodyPr>
          <a:lst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de-DE" sz="1400" dirty="0" smtClean="0"/>
              <a:t>Die </a:t>
            </a:r>
            <a:r>
              <a:rPr lang="de-DE" sz="1400" dirty="0"/>
              <a:t>SVP-Fraktion fordert </a:t>
            </a:r>
            <a:r>
              <a:rPr lang="de-DE" sz="1400" dirty="0" smtClean="0"/>
              <a:t>mit </a:t>
            </a:r>
            <a:r>
              <a:rPr lang="de-DE" sz="1400" dirty="0"/>
              <a:t>der Weiterentwicklung der </a:t>
            </a:r>
            <a:r>
              <a:rPr lang="de-DE" sz="1400" dirty="0" smtClean="0"/>
              <a:t>Armee einen </a:t>
            </a:r>
            <a:r>
              <a:rPr lang="de-DE" sz="1400" dirty="0"/>
              <a:t>Sollbestand von mindestens 140‘000 Armeeangehörigen mit einem Budget von mindestens 5,4 Milliarden Franken pro </a:t>
            </a:r>
            <a:r>
              <a:rPr lang="de-DE" sz="1400" dirty="0" smtClean="0"/>
              <a:t>Jahr. Der </a:t>
            </a:r>
            <a:r>
              <a:rPr lang="de-DE" sz="1400" dirty="0"/>
              <a:t>Luftpolizeidienst ist rund um die Uhr </a:t>
            </a:r>
            <a:r>
              <a:rPr lang="de-DE" sz="1400" dirty="0" smtClean="0"/>
              <a:t>sicherzustellen.</a:t>
            </a:r>
            <a:endParaRPr lang="de-DE" sz="1400" dirty="0"/>
          </a:p>
        </p:txBody>
      </p:sp>
      <p:sp>
        <p:nvSpPr>
          <p:cNvPr id="11" name="Rectangle 10"/>
          <p:cNvSpPr/>
          <p:nvPr/>
        </p:nvSpPr>
        <p:spPr>
          <a:xfrm>
            <a:off x="277200" y="3295963"/>
            <a:ext cx="1816100" cy="656311"/>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Position der SVP</a:t>
            </a:r>
            <a:endParaRPr lang="en-US" sz="1600" b="1" dirty="0">
              <a:solidFill>
                <a:schemeClr val="bg1"/>
              </a:solidFill>
            </a:endParaRPr>
          </a:p>
        </p:txBody>
      </p:sp>
      <p:sp>
        <p:nvSpPr>
          <p:cNvPr id="12" name="Content Placeholder 8"/>
          <p:cNvSpPr txBox="1">
            <a:spLocks/>
          </p:cNvSpPr>
          <p:nvPr/>
        </p:nvSpPr>
        <p:spPr>
          <a:xfrm>
            <a:off x="2341092" y="4042257"/>
            <a:ext cx="7269633" cy="2199793"/>
          </a:xfrm>
          <a:prstGeom prst="rect">
            <a:avLst/>
          </a:prstGeom>
        </p:spPr>
        <p:txBody>
          <a:bodyPr vert="horz" lIns="0" tIns="0" rIns="0" bIns="0" rtlCol="0">
            <a:noAutofit/>
          </a:bodyPr>
          <a:lst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de-CH" sz="1400" dirty="0" smtClean="0"/>
              <a:t>Der Ständerat stimmte </a:t>
            </a:r>
            <a:r>
              <a:rPr lang="de-CH" sz="1400" dirty="0"/>
              <a:t>mit 30 zu 10 Stimmen </a:t>
            </a:r>
            <a:r>
              <a:rPr lang="de-CH" sz="1400" dirty="0" smtClean="0"/>
              <a:t>der </a:t>
            </a:r>
            <a:r>
              <a:rPr lang="de-CH" sz="1400" b="1" dirty="0"/>
              <a:t>Weiterentwicklung der Armee</a:t>
            </a:r>
            <a:r>
              <a:rPr lang="de-CH" sz="1400" dirty="0"/>
              <a:t> </a:t>
            </a:r>
            <a:r>
              <a:rPr lang="de-CH" sz="1400" dirty="0" smtClean="0"/>
              <a:t>zu</a:t>
            </a:r>
            <a:r>
              <a:rPr lang="de-CH" sz="1400" dirty="0"/>
              <a:t>. Die Armee soll damit in den nächsten vier Jahren insgesamt 20 Milliarden Franken bekommen - die Armeereform ist damit unter Dach und Fach. Auch bei den Beständen ist eine Einigung zustande gekommen. Die Truppe wird auf einen Sollbestand von 100'000 Armeeangehörigen verkleinert, wobei der Effektivbestand 140'000 beträgt. Diese sollen gut ausgebildet, voll ausgerüstet und rasch mobilisierbar sein. Ziel ist es, innerhalb von zehn Tagen 35'000 Mann einsetzen zu können</a:t>
            </a:r>
            <a:r>
              <a:rPr lang="de-CH" sz="1400" dirty="0" smtClean="0"/>
              <a:t>.</a:t>
            </a:r>
            <a:endParaRPr lang="de-CH" sz="1400" dirty="0"/>
          </a:p>
          <a:p>
            <a:pPr>
              <a:spcBef>
                <a:spcPts val="300"/>
              </a:spcBef>
            </a:pPr>
            <a:r>
              <a:rPr lang="de-CH" sz="1400" dirty="0"/>
              <a:t>Die «Gruppe </a:t>
            </a:r>
            <a:r>
              <a:rPr lang="de-CH" sz="1400" dirty="0" err="1"/>
              <a:t>Giardino</a:t>
            </a:r>
            <a:r>
              <a:rPr lang="de-CH" sz="1400" dirty="0" smtClean="0"/>
              <a:t>» hat bereits das Referendum angekündigt, weil mit einem Sollbestand </a:t>
            </a:r>
            <a:r>
              <a:rPr lang="de-CH" sz="1400" dirty="0"/>
              <a:t>von 100'000 Armeeangehörigen </a:t>
            </a:r>
            <a:r>
              <a:rPr lang="de-CH" sz="1400" dirty="0" smtClean="0"/>
              <a:t>die Verteidigung der Schweiz nicht mehr sichergestellt werden könne.</a:t>
            </a:r>
            <a:endParaRPr lang="de-CH" sz="1400" dirty="0"/>
          </a:p>
        </p:txBody>
      </p:sp>
      <p:sp>
        <p:nvSpPr>
          <p:cNvPr id="13" name="Rectangle 12"/>
          <p:cNvSpPr/>
          <p:nvPr/>
        </p:nvSpPr>
        <p:spPr>
          <a:xfrm>
            <a:off x="277200" y="4042257"/>
            <a:ext cx="1816100" cy="2199793"/>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Ergebnis in den Räten</a:t>
            </a:r>
            <a:endParaRPr lang="en-US" sz="1600" b="1" dirty="0">
              <a:solidFill>
                <a:schemeClr val="bg1"/>
              </a:solidFill>
            </a:endParaRPr>
          </a:p>
        </p:txBody>
      </p:sp>
      <p:sp>
        <p:nvSpPr>
          <p:cNvPr id="14" name="TextBox 13"/>
          <p:cNvSpPr txBox="1"/>
          <p:nvPr/>
        </p:nvSpPr>
        <p:spPr>
          <a:xfrm>
            <a:off x="586621" y="144126"/>
            <a:ext cx="2702215" cy="184666"/>
          </a:xfrm>
          <a:prstGeom prst="rect">
            <a:avLst/>
          </a:prstGeom>
          <a:noFill/>
        </p:spPr>
        <p:txBody>
          <a:bodyPr wrap="none" lIns="0" tIns="0" rIns="0" bIns="0" rtlCol="0">
            <a:spAutoFit/>
          </a:bodyPr>
          <a:lstStyle/>
          <a:p>
            <a:r>
              <a:rPr lang="de-DE" sz="1200" b="1" dirty="0"/>
              <a:t>Weiterentwicklung der Armee (WEA) </a:t>
            </a:r>
          </a:p>
        </p:txBody>
      </p:sp>
      <p:sp>
        <p:nvSpPr>
          <p:cNvPr id="16" name="Oval 15"/>
          <p:cNvSpPr/>
          <p:nvPr/>
        </p:nvSpPr>
        <p:spPr>
          <a:xfrm>
            <a:off x="300624" y="126511"/>
            <a:ext cx="252000" cy="252000"/>
          </a:xfrm>
          <a:prstGeom prst="ellipse">
            <a:avLst/>
          </a:prstGeom>
          <a:solidFill>
            <a:srgbClr val="066BB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200" b="1" dirty="0" smtClean="0">
                <a:solidFill>
                  <a:schemeClr val="bg1"/>
                </a:solidFill>
                <a:latin typeface="+mn-lt"/>
              </a:rPr>
              <a:t>5</a:t>
            </a:r>
            <a:endParaRPr lang="en-US" sz="1200" b="1" dirty="0">
              <a:solidFill>
                <a:schemeClr val="bg1"/>
              </a:solidFill>
              <a:latin typeface="+mn-lt"/>
            </a:endParaRPr>
          </a:p>
        </p:txBody>
      </p:sp>
    </p:spTree>
    <p:extLst>
      <p:ext uri="{BB962C8B-B14F-4D97-AF65-F5344CB8AC3E}">
        <p14:creationId xmlns:p14="http://schemas.microsoft.com/office/powerpoint/2010/main" val="11500672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005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7"/>
          <p:cNvSpPr>
            <a:spLocks noGrp="1"/>
          </p:cNvSpPr>
          <p:nvPr>
            <p:ph type="title"/>
          </p:nvPr>
        </p:nvSpPr>
        <p:spPr>
          <a:xfrm>
            <a:off x="277201" y="594000"/>
            <a:ext cx="3412698" cy="2244734"/>
          </a:xfrm>
        </p:spPr>
        <p:txBody>
          <a:bodyPr/>
          <a:lstStyle/>
          <a:p>
            <a:pPr>
              <a:spcBef>
                <a:spcPts val="300"/>
              </a:spcBef>
            </a:pPr>
            <a:r>
              <a:rPr lang="de-CH" dirty="0" smtClean="0"/>
              <a:t>Während sich die SP enthielt, stimmte Mitte-Rechts fast geschlossen für die WEA</a:t>
            </a:r>
            <a:endParaRPr lang="de-CH" dirty="0"/>
          </a:p>
        </p:txBody>
      </p:sp>
      <p:sp>
        <p:nvSpPr>
          <p:cNvPr id="4" name="Slide Number Placeholder 3"/>
          <p:cNvSpPr>
            <a:spLocks noGrp="1"/>
          </p:cNvSpPr>
          <p:nvPr>
            <p:ph type="sldNum" sz="quarter" idx="12"/>
          </p:nvPr>
        </p:nvSpPr>
        <p:spPr/>
        <p:txBody>
          <a:bodyPr/>
          <a:lstStyle/>
          <a:p>
            <a:fld id="{1B101894-CD26-4755-B2AE-6750C1357069}" type="slidenum">
              <a:rPr lang="en-US" smtClean="0"/>
              <a:t>23</a:t>
            </a:fld>
            <a:endParaRPr lang="en-US"/>
          </a:p>
        </p:txBody>
      </p:sp>
      <p:sp>
        <p:nvSpPr>
          <p:cNvPr id="12" name="TextBox 11"/>
          <p:cNvSpPr txBox="1"/>
          <p:nvPr/>
        </p:nvSpPr>
        <p:spPr>
          <a:xfrm>
            <a:off x="284401" y="6407140"/>
            <a:ext cx="1046761" cy="107722"/>
          </a:xfrm>
          <a:prstGeom prst="rect">
            <a:avLst/>
          </a:prstGeom>
          <a:noFill/>
        </p:spPr>
        <p:txBody>
          <a:bodyPr wrap="none" lIns="0" tIns="0" rIns="0" bIns="0" rtlCol="0">
            <a:spAutoFit/>
          </a:bodyPr>
          <a:lstStyle/>
          <a:p>
            <a:r>
              <a:rPr lang="de-DE" sz="700" dirty="0" smtClean="0">
                <a:latin typeface="Arial" pitchFamily="34" charset="0"/>
                <a:cs typeface="Arial" pitchFamily="34" charset="0"/>
              </a:rPr>
              <a:t>Quelle: www.parlament.ch</a:t>
            </a:r>
            <a:endParaRPr lang="en-US" sz="700" dirty="0">
              <a:latin typeface="Arial" pitchFamily="34" charset="0"/>
              <a:cs typeface="Arial" pitchFamily="34" charset="0"/>
            </a:endParaRPr>
          </a:p>
        </p:txBody>
      </p:sp>
      <p:pic>
        <p:nvPicPr>
          <p:cNvPr id="16" name="Picture 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3475" y="3424238"/>
            <a:ext cx="19050"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586621" y="144126"/>
            <a:ext cx="2702215" cy="184666"/>
          </a:xfrm>
          <a:prstGeom prst="rect">
            <a:avLst/>
          </a:prstGeom>
          <a:noFill/>
        </p:spPr>
        <p:txBody>
          <a:bodyPr wrap="none" lIns="0" tIns="0" rIns="0" bIns="0" rtlCol="0">
            <a:spAutoFit/>
          </a:bodyPr>
          <a:lstStyle/>
          <a:p>
            <a:r>
              <a:rPr lang="de-DE" sz="1200" b="1" dirty="0"/>
              <a:t>Weiterentwicklung der Armee (WEA) </a:t>
            </a:r>
          </a:p>
        </p:txBody>
      </p:sp>
      <p:sp>
        <p:nvSpPr>
          <p:cNvPr id="17" name="Oval 16"/>
          <p:cNvSpPr/>
          <p:nvPr/>
        </p:nvSpPr>
        <p:spPr>
          <a:xfrm>
            <a:off x="300624" y="126511"/>
            <a:ext cx="252000" cy="252000"/>
          </a:xfrm>
          <a:prstGeom prst="ellipse">
            <a:avLst/>
          </a:prstGeom>
          <a:solidFill>
            <a:srgbClr val="066BB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200" b="1" dirty="0" smtClean="0">
                <a:solidFill>
                  <a:schemeClr val="bg1"/>
                </a:solidFill>
                <a:latin typeface="+mn-lt"/>
              </a:rPr>
              <a:t>5</a:t>
            </a:r>
            <a:endParaRPr lang="en-US" sz="1200" b="1" dirty="0">
              <a:solidFill>
                <a:schemeClr val="bg1"/>
              </a:solidFill>
              <a:latin typeface="+mn-lt"/>
            </a:endParaRPr>
          </a:p>
        </p:txBody>
      </p:sp>
      <p:pic>
        <p:nvPicPr>
          <p:cNvPr id="3" name="Picture 2"/>
          <p:cNvPicPr>
            <a:picLocks noChangeAspect="1"/>
          </p:cNvPicPr>
          <p:nvPr/>
        </p:nvPicPr>
        <p:blipFill>
          <a:blip r:embed="rId8"/>
          <a:stretch>
            <a:fillRect/>
          </a:stretch>
        </p:blipFill>
        <p:spPr>
          <a:xfrm>
            <a:off x="3651937" y="1009"/>
            <a:ext cx="6256660" cy="6856991"/>
          </a:xfrm>
          <a:prstGeom prst="rect">
            <a:avLst/>
          </a:prstGeom>
        </p:spPr>
      </p:pic>
      <p:sp>
        <p:nvSpPr>
          <p:cNvPr id="21" name="Oval 20"/>
          <p:cNvSpPr/>
          <p:nvPr/>
        </p:nvSpPr>
        <p:spPr>
          <a:xfrm>
            <a:off x="7400671" y="5774124"/>
            <a:ext cx="2519183" cy="647076"/>
          </a:xfrm>
          <a:prstGeom prst="ellipse">
            <a:avLst/>
          </a:prstGeom>
          <a:noFill/>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GB" sz="1200" dirty="0">
              <a:latin typeface="+mn-lt"/>
            </a:endParaRPr>
          </a:p>
        </p:txBody>
      </p:sp>
    </p:spTree>
    <p:extLst>
      <p:ext uri="{BB962C8B-B14F-4D97-AF65-F5344CB8AC3E}">
        <p14:creationId xmlns:p14="http://schemas.microsoft.com/office/powerpoint/2010/main" val="32533017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tabLst>
                <a:tab pos="1790700" algn="l"/>
              </a:tabLst>
            </a:pPr>
            <a:r>
              <a:rPr lang="de-DE" dirty="0" smtClean="0"/>
              <a:t>Die </a:t>
            </a:r>
            <a:r>
              <a:rPr lang="de-CH" dirty="0" smtClean="0"/>
              <a:t>Stromeffizienz-Initiative  </a:t>
            </a:r>
            <a:r>
              <a:rPr lang="de-CH" dirty="0"/>
              <a:t>fordert  </a:t>
            </a:r>
            <a:r>
              <a:rPr lang="de-CH" dirty="0" smtClean="0"/>
              <a:t>substanzielle Verbesse-rungen  </a:t>
            </a:r>
            <a:r>
              <a:rPr lang="de-CH" dirty="0"/>
              <a:t>der  </a:t>
            </a:r>
            <a:r>
              <a:rPr lang="de-CH" dirty="0" smtClean="0"/>
              <a:t>Stromeffizienz</a:t>
            </a:r>
            <a:endParaRPr lang="de-CH" dirty="0"/>
          </a:p>
        </p:txBody>
      </p:sp>
      <p:sp>
        <p:nvSpPr>
          <p:cNvPr id="9" name="Content Placeholder 8"/>
          <p:cNvSpPr>
            <a:spLocks noGrp="1"/>
          </p:cNvSpPr>
          <p:nvPr>
            <p:ph idx="1"/>
          </p:nvPr>
        </p:nvSpPr>
        <p:spPr>
          <a:xfrm>
            <a:off x="2341092" y="1679576"/>
            <a:ext cx="7269633" cy="2823151"/>
          </a:xfrm>
        </p:spPr>
        <p:txBody>
          <a:bodyPr>
            <a:noAutofit/>
          </a:bodyPr>
          <a:lstStyle/>
          <a:p>
            <a:pPr>
              <a:spcBef>
                <a:spcPts val="300"/>
              </a:spcBef>
            </a:pPr>
            <a:r>
              <a:rPr lang="de-CH" sz="1400" dirty="0"/>
              <a:t>Die  eidgenössische  Volksinitiative  «Für  eine  sichere  und  wirtschaftliche  Stromversorgung  (Stromeffizienz-Initiative)»  fordert  substanzielle  Verbesserungen  der  Stromeffizienz. </a:t>
            </a:r>
            <a:r>
              <a:rPr lang="de-CH" sz="1400" dirty="0" smtClean="0"/>
              <a:t>Der  </a:t>
            </a:r>
            <a:r>
              <a:rPr lang="de-CH" sz="1400" dirty="0"/>
              <a:t>Bundesrat  anerkennt  die  wachsende  Bedeutung  der  </a:t>
            </a:r>
            <a:r>
              <a:rPr lang="de-CH" sz="1400" dirty="0" smtClean="0"/>
              <a:t>Stromeffizienz</a:t>
            </a:r>
            <a:r>
              <a:rPr lang="de-CH" sz="1400" dirty="0"/>
              <a:t>. Eine Verbesserung der Stromeffizienz hat positive Effekte auf die Stromversorgungssicherheit, reduziert den Bedarf an Importen nicht erneuerbarer Energieträger und kann  die  lokale  Wertschöpfung  bei  Herstellern  von  Effizienztechnologien  steigern. </a:t>
            </a:r>
            <a:r>
              <a:rPr lang="de-CH" sz="1400" dirty="0" smtClean="0"/>
              <a:t>Die </a:t>
            </a:r>
            <a:r>
              <a:rPr lang="de-CH" sz="1400" dirty="0"/>
              <a:t>Erhöhung der Stromeffizienz stellt </a:t>
            </a:r>
            <a:r>
              <a:rPr lang="de-CH" sz="1400" dirty="0" smtClean="0"/>
              <a:t>bereits </a:t>
            </a:r>
            <a:r>
              <a:rPr lang="de-CH" sz="1400" dirty="0"/>
              <a:t>im Rahmen der heutigen nationalen Energiepolitik  und  in  der  Energiestrategie  2050  des  Bundesrates  ein  wichtiges  Ziel  dar. </a:t>
            </a:r>
            <a:endParaRPr lang="de-CH" sz="1400" dirty="0" smtClean="0"/>
          </a:p>
          <a:p>
            <a:pPr>
              <a:spcBef>
                <a:spcPts val="300"/>
              </a:spcBef>
            </a:pPr>
            <a:r>
              <a:rPr lang="de-CH" sz="1400" dirty="0" smtClean="0"/>
              <a:t>Der  </a:t>
            </a:r>
            <a:r>
              <a:rPr lang="de-CH" sz="1400" dirty="0"/>
              <a:t>Bundesrat  lehnt  die  Initiative </a:t>
            </a:r>
            <a:r>
              <a:rPr lang="de-CH" sz="1400" dirty="0" smtClean="0"/>
              <a:t>jedoch ab</a:t>
            </a:r>
            <a:r>
              <a:rPr lang="de-CH" sz="1400" dirty="0"/>
              <a:t>,  da  sie  im  Gegensatz  zur  </a:t>
            </a:r>
            <a:r>
              <a:rPr lang="de-CH" sz="1400" dirty="0" smtClean="0"/>
              <a:t>Energiestrategie  </a:t>
            </a:r>
            <a:r>
              <a:rPr lang="de-CH" sz="1400" dirty="0"/>
              <a:t>2050  einseitig  auf  den  Energieträger  Strom  fokussiert.  In  der  </a:t>
            </a:r>
            <a:r>
              <a:rPr lang="de-CH" sz="1400" dirty="0" smtClean="0"/>
              <a:t>Botschaft  </a:t>
            </a:r>
            <a:r>
              <a:rPr lang="de-CH" sz="1400" dirty="0"/>
              <a:t>zum  ersten  Massnahmenpaket  der  Energiestrategie  2050  schlägt  der  </a:t>
            </a:r>
            <a:r>
              <a:rPr lang="de-CH" sz="1400" dirty="0" smtClean="0"/>
              <a:t>Bundesrat </a:t>
            </a:r>
            <a:r>
              <a:rPr lang="de-CH" sz="1400" dirty="0"/>
              <a:t>bereits ein mit demjenigen der Initiative vergleichbares </a:t>
            </a:r>
            <a:r>
              <a:rPr lang="de-CH" sz="1400" dirty="0" smtClean="0"/>
              <a:t>Stromeffizienzziel </a:t>
            </a:r>
            <a:r>
              <a:rPr lang="de-CH" sz="1400" dirty="0"/>
              <a:t>vor. </a:t>
            </a:r>
          </a:p>
          <a:p>
            <a:pPr>
              <a:spcBef>
                <a:spcPts val="300"/>
              </a:spcBef>
            </a:pPr>
            <a:endParaRPr lang="de-DE" sz="1400" dirty="0" smtClean="0"/>
          </a:p>
        </p:txBody>
      </p:sp>
      <p:sp>
        <p:nvSpPr>
          <p:cNvPr id="4" name="Slide Number Placeholder 3"/>
          <p:cNvSpPr>
            <a:spLocks noGrp="1"/>
          </p:cNvSpPr>
          <p:nvPr>
            <p:ph type="sldNum" sz="quarter" idx="12"/>
          </p:nvPr>
        </p:nvSpPr>
        <p:spPr/>
        <p:txBody>
          <a:bodyPr/>
          <a:lstStyle/>
          <a:p>
            <a:fld id="{1B101894-CD26-4755-B2AE-6750C1357069}" type="slidenum">
              <a:rPr lang="de-CH" smtClean="0"/>
              <a:t>24</a:t>
            </a:fld>
            <a:endParaRPr lang="de-CH"/>
          </a:p>
        </p:txBody>
      </p:sp>
      <p:sp>
        <p:nvSpPr>
          <p:cNvPr id="5" name="Rectangle 4"/>
          <p:cNvSpPr/>
          <p:nvPr/>
        </p:nvSpPr>
        <p:spPr>
          <a:xfrm>
            <a:off x="277200" y="1679576"/>
            <a:ext cx="1816100" cy="2823151"/>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Worum es geht</a:t>
            </a:r>
            <a:endParaRPr lang="en-US" sz="1600" b="1" dirty="0">
              <a:solidFill>
                <a:schemeClr val="bg1"/>
              </a:solidFill>
            </a:endParaRPr>
          </a:p>
        </p:txBody>
      </p:sp>
      <p:sp>
        <p:nvSpPr>
          <p:cNvPr id="10" name="Content Placeholder 8"/>
          <p:cNvSpPr txBox="1">
            <a:spLocks/>
          </p:cNvSpPr>
          <p:nvPr/>
        </p:nvSpPr>
        <p:spPr>
          <a:xfrm>
            <a:off x="2341092" y="4603897"/>
            <a:ext cx="7269633" cy="456741"/>
          </a:xfrm>
          <a:prstGeom prst="rect">
            <a:avLst/>
          </a:prstGeom>
        </p:spPr>
        <p:txBody>
          <a:bodyPr vert="horz" lIns="0" tIns="0" rIns="0" bIns="0" rtlCol="0">
            <a:noAutofit/>
          </a:bodyPr>
          <a:lst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de-DE" sz="1400" dirty="0" smtClean="0"/>
              <a:t>Die SVP lehnt die </a:t>
            </a:r>
            <a:r>
              <a:rPr lang="de-CH" sz="1400" dirty="0"/>
              <a:t>Stromeffizienz-Initiative</a:t>
            </a:r>
            <a:r>
              <a:rPr lang="de-DE" sz="1400" dirty="0" smtClean="0"/>
              <a:t> ab, da dies ein weiterer Eingriff in die Wirtschaftsfreiheit wäre und sie massive Mehrkosten zur Folge hätte.</a:t>
            </a:r>
            <a:endParaRPr lang="de-DE" sz="1400" dirty="0"/>
          </a:p>
        </p:txBody>
      </p:sp>
      <p:sp>
        <p:nvSpPr>
          <p:cNvPr id="11" name="Rectangle 10"/>
          <p:cNvSpPr/>
          <p:nvPr/>
        </p:nvSpPr>
        <p:spPr>
          <a:xfrm>
            <a:off x="277200" y="4603897"/>
            <a:ext cx="1816100" cy="456741"/>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Position der SVP</a:t>
            </a:r>
            <a:endParaRPr lang="en-US" sz="1600" b="1" dirty="0">
              <a:solidFill>
                <a:schemeClr val="bg1"/>
              </a:solidFill>
            </a:endParaRPr>
          </a:p>
        </p:txBody>
      </p:sp>
      <p:sp>
        <p:nvSpPr>
          <p:cNvPr id="12" name="Content Placeholder 8"/>
          <p:cNvSpPr txBox="1">
            <a:spLocks/>
          </p:cNvSpPr>
          <p:nvPr/>
        </p:nvSpPr>
        <p:spPr>
          <a:xfrm>
            <a:off x="2341092" y="5161809"/>
            <a:ext cx="7269633" cy="715116"/>
          </a:xfrm>
          <a:prstGeom prst="rect">
            <a:avLst/>
          </a:prstGeom>
        </p:spPr>
        <p:txBody>
          <a:bodyPr vert="horz" lIns="0" tIns="0" rIns="0" bIns="0" rtlCol="0">
            <a:noAutofit/>
          </a:bodyPr>
          <a:lst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sz="1400" dirty="0"/>
              <a:t> </a:t>
            </a:r>
            <a:r>
              <a:rPr lang="de-CH" sz="1400" dirty="0" smtClean="0"/>
              <a:t>Der </a:t>
            </a:r>
            <a:r>
              <a:rPr lang="de-CH" sz="1400" dirty="0"/>
              <a:t>Nationalrat empfiehlt die </a:t>
            </a:r>
            <a:r>
              <a:rPr lang="de-CH" sz="1400" b="1" dirty="0"/>
              <a:t>Stromeffizienz-Initiative</a:t>
            </a:r>
            <a:r>
              <a:rPr lang="de-CH" sz="1400" dirty="0"/>
              <a:t> </a:t>
            </a:r>
            <a:r>
              <a:rPr lang="de-CH" sz="1400" dirty="0" smtClean="0"/>
              <a:t>als </a:t>
            </a:r>
            <a:r>
              <a:rPr lang="de-CH" sz="1400" dirty="0" err="1"/>
              <a:t>Erstrat</a:t>
            </a:r>
            <a:r>
              <a:rPr lang="de-CH" sz="1400" dirty="0"/>
              <a:t> mit 106 zu 71 Stimmen bei 6 Enthaltungen zur </a:t>
            </a:r>
            <a:r>
              <a:rPr lang="de-CH" sz="1400" dirty="0" smtClean="0"/>
              <a:t>Ablehnung. Unterstützung </a:t>
            </a:r>
            <a:r>
              <a:rPr lang="de-CH" sz="1400" dirty="0"/>
              <a:t>fand das Volksbegehren bei einer Allianz aus SP, Grünen, Grünliberalen und BDP. </a:t>
            </a:r>
          </a:p>
        </p:txBody>
      </p:sp>
      <p:sp>
        <p:nvSpPr>
          <p:cNvPr id="13" name="Rectangle 12"/>
          <p:cNvSpPr/>
          <p:nvPr/>
        </p:nvSpPr>
        <p:spPr>
          <a:xfrm>
            <a:off x="277200" y="5161809"/>
            <a:ext cx="1816100" cy="715116"/>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Ergebnis in den Räten</a:t>
            </a:r>
            <a:endParaRPr lang="en-US" sz="1600" b="1" dirty="0">
              <a:solidFill>
                <a:schemeClr val="bg1"/>
              </a:solidFill>
            </a:endParaRPr>
          </a:p>
        </p:txBody>
      </p:sp>
      <p:sp>
        <p:nvSpPr>
          <p:cNvPr id="14" name="TextBox 13"/>
          <p:cNvSpPr txBox="1"/>
          <p:nvPr/>
        </p:nvSpPr>
        <p:spPr>
          <a:xfrm>
            <a:off x="586621" y="144126"/>
            <a:ext cx="1676741" cy="184666"/>
          </a:xfrm>
          <a:prstGeom prst="rect">
            <a:avLst/>
          </a:prstGeom>
          <a:noFill/>
        </p:spPr>
        <p:txBody>
          <a:bodyPr wrap="none" lIns="0" tIns="0" rIns="0" bIns="0" rtlCol="0">
            <a:spAutoFit/>
          </a:bodyPr>
          <a:lstStyle/>
          <a:p>
            <a:r>
              <a:rPr lang="de-DE" sz="1200" b="1" dirty="0"/>
              <a:t>Stromeffizienzinitiative</a:t>
            </a:r>
          </a:p>
        </p:txBody>
      </p:sp>
      <p:sp>
        <p:nvSpPr>
          <p:cNvPr id="16" name="Oval 15"/>
          <p:cNvSpPr/>
          <p:nvPr/>
        </p:nvSpPr>
        <p:spPr>
          <a:xfrm>
            <a:off x="300624" y="126511"/>
            <a:ext cx="252000" cy="252000"/>
          </a:xfrm>
          <a:prstGeom prst="ellipse">
            <a:avLst/>
          </a:prstGeom>
          <a:solidFill>
            <a:srgbClr val="066BB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200" b="1" dirty="0" smtClean="0">
                <a:solidFill>
                  <a:schemeClr val="bg1"/>
                </a:solidFill>
                <a:latin typeface="+mn-lt"/>
              </a:rPr>
              <a:t>6</a:t>
            </a:r>
            <a:endParaRPr lang="en-US" sz="1200" b="1" dirty="0">
              <a:solidFill>
                <a:schemeClr val="bg1"/>
              </a:solidFill>
              <a:latin typeface="+mn-lt"/>
            </a:endParaRPr>
          </a:p>
        </p:txBody>
      </p:sp>
    </p:spTree>
    <p:extLst>
      <p:ext uri="{BB962C8B-B14F-4D97-AF65-F5344CB8AC3E}">
        <p14:creationId xmlns:p14="http://schemas.microsoft.com/office/powerpoint/2010/main" val="12449660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tabLst>
                <a:tab pos="1790700" algn="l"/>
              </a:tabLst>
            </a:pPr>
            <a:r>
              <a:rPr lang="de-DE" dirty="0"/>
              <a:t>Die </a:t>
            </a:r>
            <a:r>
              <a:rPr lang="de-DE" dirty="0" smtClean="0"/>
              <a:t>Atomausstiegsinitiative fordert </a:t>
            </a:r>
            <a:r>
              <a:rPr lang="de-CH" dirty="0" smtClean="0"/>
              <a:t>für  </a:t>
            </a:r>
            <a:r>
              <a:rPr lang="de-CH" dirty="0"/>
              <a:t>die  bestehenden  </a:t>
            </a:r>
            <a:r>
              <a:rPr lang="de-CH" dirty="0" smtClean="0"/>
              <a:t>Atomkraftwerke  </a:t>
            </a:r>
            <a:r>
              <a:rPr lang="de-CH" dirty="0"/>
              <a:t>maximale  Laufzeiten von 45 </a:t>
            </a:r>
            <a:r>
              <a:rPr lang="de-CH" dirty="0" smtClean="0"/>
              <a:t>Jahren</a:t>
            </a:r>
            <a:endParaRPr lang="de-CH" dirty="0"/>
          </a:p>
        </p:txBody>
      </p:sp>
      <p:sp>
        <p:nvSpPr>
          <p:cNvPr id="9" name="Content Placeholder 8"/>
          <p:cNvSpPr>
            <a:spLocks noGrp="1"/>
          </p:cNvSpPr>
          <p:nvPr>
            <p:ph idx="1"/>
          </p:nvPr>
        </p:nvSpPr>
        <p:spPr>
          <a:xfrm>
            <a:off x="2341092" y="1679576"/>
            <a:ext cx="7269633" cy="2781588"/>
          </a:xfrm>
        </p:spPr>
        <p:txBody>
          <a:bodyPr>
            <a:noAutofit/>
          </a:bodyPr>
          <a:lstStyle/>
          <a:p>
            <a:pPr>
              <a:spcBef>
                <a:spcPts val="300"/>
              </a:spcBef>
            </a:pPr>
            <a:r>
              <a:rPr lang="de-CH" sz="1400" dirty="0"/>
              <a:t>Die eidgenössische Volksinitiative «Für den geordneten Ausstieg aus der </a:t>
            </a:r>
            <a:r>
              <a:rPr lang="de-CH" sz="1400" dirty="0" smtClean="0"/>
              <a:t>Atomenergie  </a:t>
            </a:r>
            <a:r>
              <a:rPr lang="de-CH" sz="1400" dirty="0"/>
              <a:t>(Atomausstiegsinitiative)»  verfolgt  </a:t>
            </a:r>
            <a:r>
              <a:rPr lang="de-CH" sz="1400" dirty="0" smtClean="0"/>
              <a:t>eine  </a:t>
            </a:r>
            <a:r>
              <a:rPr lang="de-CH" sz="1400" dirty="0"/>
              <a:t>identische  Stossrichtung  wie  die  </a:t>
            </a:r>
            <a:r>
              <a:rPr lang="de-CH" sz="1400" dirty="0" smtClean="0"/>
              <a:t>Energiestrategie  </a:t>
            </a:r>
            <a:r>
              <a:rPr lang="de-CH" sz="1400" dirty="0"/>
              <a:t>2050  mit  dem  ersten  Massnahmenpaket.  Der  einzige  Unterschied  ist,  </a:t>
            </a:r>
            <a:r>
              <a:rPr lang="de-CH" sz="1400" dirty="0" smtClean="0"/>
              <a:t>dass  </a:t>
            </a:r>
            <a:r>
              <a:rPr lang="de-CH" sz="1400" dirty="0"/>
              <a:t>in  der  Atomausstiegsinitiative  für  die  bestehenden  Kernkraftwerke  maximale  </a:t>
            </a:r>
            <a:r>
              <a:rPr lang="de-CH" sz="1400" dirty="0" smtClean="0"/>
              <a:t>Laufzeiten </a:t>
            </a:r>
            <a:r>
              <a:rPr lang="de-CH" sz="1400" dirty="0"/>
              <a:t>von 45 Jahren gefordert werden. Der Bundesrat vertritt die Ansicht, dass </a:t>
            </a:r>
            <a:r>
              <a:rPr lang="de-CH" sz="1400" dirty="0" smtClean="0"/>
              <a:t>auf </a:t>
            </a:r>
            <a:r>
              <a:rPr lang="de-CH" sz="1400" dirty="0"/>
              <a:t>derartige Laufzeitbeschränkungen zu verzichten ist. Die Stilllegung hat am Ende </a:t>
            </a:r>
            <a:r>
              <a:rPr lang="de-CH" sz="1400" dirty="0" smtClean="0"/>
              <a:t>der </a:t>
            </a:r>
            <a:r>
              <a:rPr lang="de-CH" sz="1400" dirty="0"/>
              <a:t>jeweiligen sicherheitstechnischen Betriebsdauer zu erfolgen. Für den </a:t>
            </a:r>
            <a:r>
              <a:rPr lang="de-CH" sz="1400" dirty="0" smtClean="0"/>
              <a:t>kontinuierlichen  </a:t>
            </a:r>
            <a:r>
              <a:rPr lang="de-CH" sz="1400" dirty="0"/>
              <a:t>Umbau  des  Energiesystems  steht  so  mehr  Zeit  zur  Verfügung.  Ausserdem  </a:t>
            </a:r>
            <a:r>
              <a:rPr lang="de-CH" sz="1400" dirty="0" smtClean="0"/>
              <a:t>können </a:t>
            </a:r>
            <a:r>
              <a:rPr lang="de-CH" sz="1400" dirty="0"/>
              <a:t>Mehrkosten, die mit einem sehr raschen Ausstieg verbunden wären, </a:t>
            </a:r>
            <a:r>
              <a:rPr lang="de-CH" sz="1400" dirty="0" smtClean="0"/>
              <a:t>vermieden  </a:t>
            </a:r>
            <a:r>
              <a:rPr lang="de-CH" sz="1400" dirty="0"/>
              <a:t>und  absehbare  Entschädigungsforderungen  bei  einer  Laufzeitbeschränkung  </a:t>
            </a:r>
            <a:r>
              <a:rPr lang="de-CH" sz="1400" dirty="0" smtClean="0"/>
              <a:t>umgangen  </a:t>
            </a:r>
            <a:r>
              <a:rPr lang="de-CH" sz="1400" dirty="0"/>
              <a:t>werden.  Aus  diesen  Gründen  beantragt  der  Bundesrat  dem  Parlament,  </a:t>
            </a:r>
            <a:r>
              <a:rPr lang="de-CH" sz="1400" dirty="0" smtClean="0"/>
              <a:t>die </a:t>
            </a:r>
            <a:r>
              <a:rPr lang="de-CH" sz="1400" dirty="0"/>
              <a:t>Atomausstiegsinitiative abzulehnen und ihr das vorliegende erste </a:t>
            </a:r>
            <a:r>
              <a:rPr lang="de-CH" sz="1400" dirty="0" smtClean="0"/>
              <a:t>Massnahmenpaket </a:t>
            </a:r>
            <a:r>
              <a:rPr lang="de-CH" sz="1400" dirty="0"/>
              <a:t>der Energiestrategie 2050 als </a:t>
            </a:r>
            <a:r>
              <a:rPr lang="de-CH" sz="1400" dirty="0" smtClean="0"/>
              <a:t>indirekten </a:t>
            </a:r>
            <a:r>
              <a:rPr lang="de-CH" sz="1400" dirty="0"/>
              <a:t>Gegenvorschlag entgegenzustellen. </a:t>
            </a:r>
            <a:endParaRPr lang="de-DE" sz="1400" dirty="0" smtClean="0"/>
          </a:p>
        </p:txBody>
      </p:sp>
      <p:sp>
        <p:nvSpPr>
          <p:cNvPr id="4" name="Slide Number Placeholder 3"/>
          <p:cNvSpPr>
            <a:spLocks noGrp="1"/>
          </p:cNvSpPr>
          <p:nvPr>
            <p:ph type="sldNum" sz="quarter" idx="12"/>
          </p:nvPr>
        </p:nvSpPr>
        <p:spPr/>
        <p:txBody>
          <a:bodyPr/>
          <a:lstStyle/>
          <a:p>
            <a:fld id="{1B101894-CD26-4755-B2AE-6750C1357069}" type="slidenum">
              <a:rPr lang="de-CH" smtClean="0"/>
              <a:t>25</a:t>
            </a:fld>
            <a:endParaRPr lang="de-CH"/>
          </a:p>
        </p:txBody>
      </p:sp>
      <p:sp>
        <p:nvSpPr>
          <p:cNvPr id="5" name="Rectangle 4"/>
          <p:cNvSpPr/>
          <p:nvPr/>
        </p:nvSpPr>
        <p:spPr>
          <a:xfrm>
            <a:off x="277200" y="1679576"/>
            <a:ext cx="1816100" cy="2781588"/>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Worum es geht</a:t>
            </a:r>
            <a:endParaRPr lang="en-US" sz="1600" b="1" dirty="0">
              <a:solidFill>
                <a:schemeClr val="bg1"/>
              </a:solidFill>
            </a:endParaRPr>
          </a:p>
        </p:txBody>
      </p:sp>
      <p:sp>
        <p:nvSpPr>
          <p:cNvPr id="10" name="Content Placeholder 8"/>
          <p:cNvSpPr txBox="1">
            <a:spLocks/>
          </p:cNvSpPr>
          <p:nvPr/>
        </p:nvSpPr>
        <p:spPr>
          <a:xfrm>
            <a:off x="2341092" y="4532917"/>
            <a:ext cx="7269633" cy="475502"/>
          </a:xfrm>
          <a:prstGeom prst="rect">
            <a:avLst/>
          </a:prstGeom>
        </p:spPr>
        <p:txBody>
          <a:bodyPr vert="horz" lIns="0" tIns="0" rIns="0" bIns="0" rtlCol="0">
            <a:noAutofit/>
          </a:bodyPr>
          <a:lst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de-DE" sz="1400" dirty="0" smtClean="0"/>
              <a:t>Die SVP lehnt sowohl die </a:t>
            </a:r>
            <a:r>
              <a:rPr lang="de-CH" sz="1400" dirty="0" smtClean="0"/>
              <a:t>Atomausstiegsinitiative als auch die Energiestrategie 2050 ab, da beide Vorlagen einen unnötigen Eingriff in die Wirtschaftsfreiheit darstellen.</a:t>
            </a:r>
            <a:endParaRPr lang="de-DE" sz="1400" dirty="0"/>
          </a:p>
        </p:txBody>
      </p:sp>
      <p:sp>
        <p:nvSpPr>
          <p:cNvPr id="11" name="Rectangle 10"/>
          <p:cNvSpPr/>
          <p:nvPr/>
        </p:nvSpPr>
        <p:spPr>
          <a:xfrm>
            <a:off x="277200" y="4532917"/>
            <a:ext cx="1816100" cy="475502"/>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Position der SVP</a:t>
            </a:r>
            <a:endParaRPr lang="en-US" sz="1600" b="1" dirty="0">
              <a:solidFill>
                <a:schemeClr val="bg1"/>
              </a:solidFill>
            </a:endParaRPr>
          </a:p>
        </p:txBody>
      </p:sp>
      <p:sp>
        <p:nvSpPr>
          <p:cNvPr id="12" name="Content Placeholder 8"/>
          <p:cNvSpPr txBox="1">
            <a:spLocks/>
          </p:cNvSpPr>
          <p:nvPr/>
        </p:nvSpPr>
        <p:spPr>
          <a:xfrm>
            <a:off x="2341092" y="5104054"/>
            <a:ext cx="7269633" cy="922291"/>
          </a:xfrm>
          <a:prstGeom prst="rect">
            <a:avLst/>
          </a:prstGeom>
        </p:spPr>
        <p:txBody>
          <a:bodyPr vert="horz" lIns="0" tIns="0" rIns="0" bIns="0" rtlCol="0">
            <a:noAutofit/>
          </a:bodyPr>
          <a:lst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sz="1400" dirty="0"/>
              <a:t>Nach dem Nationalrat hat auch der Ständerat beschlossen, die Atomausstiegsinitiative </a:t>
            </a:r>
            <a:r>
              <a:rPr lang="de-CH" sz="1400" dirty="0" smtClean="0"/>
              <a:t>der </a:t>
            </a:r>
            <a:r>
              <a:rPr lang="de-CH" sz="1400" dirty="0"/>
              <a:t>Grünen zur Ablehnung zu empfehlen. Die kleine Kammer sprach sich mit 30 zu 12 Stimmen bei einer Enthaltung gegen das Volksbegehren aus. Die Initianten verlangen, dass alle Kernkraftwerke spätestens nach 45 Betriebsjahren stillgelegt werden. </a:t>
            </a:r>
          </a:p>
        </p:txBody>
      </p:sp>
      <p:sp>
        <p:nvSpPr>
          <p:cNvPr id="13" name="Rectangle 12"/>
          <p:cNvSpPr/>
          <p:nvPr/>
        </p:nvSpPr>
        <p:spPr>
          <a:xfrm>
            <a:off x="277200" y="5104054"/>
            <a:ext cx="1816100" cy="922291"/>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Ergebnis in den Räten</a:t>
            </a:r>
            <a:endParaRPr lang="en-US" sz="1600" b="1" dirty="0">
              <a:solidFill>
                <a:schemeClr val="bg1"/>
              </a:solidFill>
            </a:endParaRPr>
          </a:p>
        </p:txBody>
      </p:sp>
      <p:sp>
        <p:nvSpPr>
          <p:cNvPr id="14" name="TextBox 13"/>
          <p:cNvSpPr txBox="1"/>
          <p:nvPr/>
        </p:nvSpPr>
        <p:spPr>
          <a:xfrm>
            <a:off x="586621" y="144126"/>
            <a:ext cx="5413341" cy="184666"/>
          </a:xfrm>
          <a:prstGeom prst="rect">
            <a:avLst/>
          </a:prstGeom>
          <a:noFill/>
        </p:spPr>
        <p:txBody>
          <a:bodyPr wrap="none" lIns="0" tIns="0" rIns="0" bIns="0" rtlCol="0">
            <a:spAutoFit/>
          </a:bodyPr>
          <a:lstStyle/>
          <a:p>
            <a:r>
              <a:rPr lang="de-CH" sz="1200" b="1" dirty="0"/>
              <a:t>Atomausstiegsinitiative (Energiestrategie 2050, erstes Massnahmenpaket)</a:t>
            </a:r>
          </a:p>
        </p:txBody>
      </p:sp>
      <p:sp>
        <p:nvSpPr>
          <p:cNvPr id="16" name="Oval 15"/>
          <p:cNvSpPr/>
          <p:nvPr/>
        </p:nvSpPr>
        <p:spPr>
          <a:xfrm>
            <a:off x="300624" y="126511"/>
            <a:ext cx="252000" cy="252000"/>
          </a:xfrm>
          <a:prstGeom prst="ellipse">
            <a:avLst/>
          </a:prstGeom>
          <a:solidFill>
            <a:srgbClr val="066BB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200" b="1" dirty="0" smtClean="0">
                <a:solidFill>
                  <a:schemeClr val="bg1"/>
                </a:solidFill>
                <a:latin typeface="+mn-lt"/>
              </a:rPr>
              <a:t>7</a:t>
            </a:r>
            <a:endParaRPr lang="en-US" sz="1200" b="1" dirty="0">
              <a:solidFill>
                <a:schemeClr val="bg1"/>
              </a:solidFill>
              <a:latin typeface="+mn-lt"/>
            </a:endParaRPr>
          </a:p>
        </p:txBody>
      </p:sp>
    </p:spTree>
    <p:extLst>
      <p:ext uri="{BB962C8B-B14F-4D97-AF65-F5344CB8AC3E}">
        <p14:creationId xmlns:p14="http://schemas.microsoft.com/office/powerpoint/2010/main" val="2220685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tabLst>
                <a:tab pos="1790700" algn="l"/>
              </a:tabLst>
            </a:pPr>
            <a:r>
              <a:rPr lang="de-DE" dirty="0" smtClean="0"/>
              <a:t>Die </a:t>
            </a:r>
            <a:r>
              <a:rPr lang="de-CH" dirty="0" smtClean="0"/>
              <a:t>Überwachung </a:t>
            </a:r>
            <a:r>
              <a:rPr lang="de-CH" dirty="0"/>
              <a:t>des Post- und </a:t>
            </a:r>
            <a:r>
              <a:rPr lang="de-CH" dirty="0" smtClean="0"/>
              <a:t>Fernmeldeverkehrs soll auch bei der Verwendung </a:t>
            </a:r>
            <a:r>
              <a:rPr lang="de-CH" dirty="0"/>
              <a:t>neuer Technologien </a:t>
            </a:r>
            <a:r>
              <a:rPr lang="de-CH" dirty="0" smtClean="0"/>
              <a:t>gewährleistet sein</a:t>
            </a:r>
            <a:endParaRPr lang="de-CH" dirty="0"/>
          </a:p>
        </p:txBody>
      </p:sp>
      <p:sp>
        <p:nvSpPr>
          <p:cNvPr id="9" name="Content Placeholder 8"/>
          <p:cNvSpPr>
            <a:spLocks noGrp="1"/>
          </p:cNvSpPr>
          <p:nvPr>
            <p:ph idx="1"/>
          </p:nvPr>
        </p:nvSpPr>
        <p:spPr>
          <a:xfrm>
            <a:off x="2341092" y="1679576"/>
            <a:ext cx="7269633" cy="1728642"/>
          </a:xfrm>
        </p:spPr>
        <p:txBody>
          <a:bodyPr>
            <a:noAutofit/>
          </a:bodyPr>
          <a:lstStyle/>
          <a:p>
            <a:pPr>
              <a:spcBef>
                <a:spcPts val="300"/>
              </a:spcBef>
            </a:pPr>
            <a:r>
              <a:rPr lang="de-CH" sz="1400" dirty="0" smtClean="0"/>
              <a:t>Mit  </a:t>
            </a:r>
            <a:r>
              <a:rPr lang="de-CH" sz="1400" dirty="0"/>
              <a:t>der  vorliegenden </a:t>
            </a:r>
            <a:r>
              <a:rPr lang="de-CH" sz="1400" dirty="0" smtClean="0"/>
              <a:t>des  </a:t>
            </a:r>
            <a:r>
              <a:rPr lang="de-CH" sz="1400" dirty="0"/>
              <a:t>Bundesgesetzes  betreffend  die  </a:t>
            </a:r>
            <a:r>
              <a:rPr lang="de-CH" sz="1400" dirty="0" smtClean="0"/>
              <a:t>Überwachung  </a:t>
            </a:r>
            <a:r>
              <a:rPr lang="de-CH" sz="1400" dirty="0"/>
              <a:t>des  Post-  und  Fernmeldeverkehrs  (BÜPF)  soll  sichergestellt  werden,  dass  </a:t>
            </a:r>
            <a:r>
              <a:rPr lang="de-CH" sz="1400" dirty="0" smtClean="0"/>
              <a:t>die  </a:t>
            </a:r>
            <a:r>
              <a:rPr lang="de-CH" sz="1400" dirty="0"/>
              <a:t>notwendigen  Überwachungen  des  Post-  und  Fernmeldeverkehrs  weder  heute  </a:t>
            </a:r>
            <a:r>
              <a:rPr lang="de-CH" sz="1400" dirty="0" smtClean="0"/>
              <a:t>noch </a:t>
            </a:r>
            <a:r>
              <a:rPr lang="de-CH" sz="1400" dirty="0"/>
              <a:t>in den kommenden Jahren durch die Verwendung neuer Technologien (wie </a:t>
            </a:r>
            <a:r>
              <a:rPr lang="de-CH" sz="1400" dirty="0" smtClean="0"/>
              <a:t>etwa </a:t>
            </a:r>
            <a:r>
              <a:rPr lang="de-CH" sz="1400" dirty="0"/>
              <a:t>verschlüsselter Internettelefonie) verhindert werden können. Das Ziel besteht </a:t>
            </a:r>
            <a:r>
              <a:rPr lang="de-CH" sz="1400" dirty="0" smtClean="0"/>
              <a:t>darin</a:t>
            </a:r>
            <a:r>
              <a:rPr lang="de-CH" sz="1400" dirty="0"/>
              <a:t>,  nicht  mehr,  sondern  besser  überwachen  zu  können.  Das  BÜPF  und  die  </a:t>
            </a:r>
            <a:r>
              <a:rPr lang="de-CH" sz="1400" dirty="0" smtClean="0"/>
              <a:t>Strafprozessordnung  </a:t>
            </a:r>
            <a:r>
              <a:rPr lang="de-CH" sz="1400" dirty="0"/>
              <a:t>(StPO)  werden  deshalb  an  die  technische  Entwicklung  </a:t>
            </a:r>
            <a:r>
              <a:rPr lang="de-CH" sz="1400" dirty="0" smtClean="0"/>
              <a:t>der letzten </a:t>
            </a:r>
            <a:r>
              <a:rPr lang="de-CH" sz="1400" dirty="0"/>
              <a:t>Jahre und, im Rahmen des </a:t>
            </a:r>
            <a:r>
              <a:rPr lang="de-CH" sz="1400" dirty="0" smtClean="0"/>
              <a:t>Möglichen</a:t>
            </a:r>
            <a:r>
              <a:rPr lang="de-CH" sz="1400" dirty="0"/>
              <a:t>, an die künftigen Entwicklungen in </a:t>
            </a:r>
            <a:r>
              <a:rPr lang="de-CH" sz="1400" dirty="0" smtClean="0"/>
              <a:t>diesem </a:t>
            </a:r>
            <a:r>
              <a:rPr lang="de-CH" sz="1400" dirty="0"/>
              <a:t>Bereich angepasst</a:t>
            </a:r>
            <a:endParaRPr lang="de-DE" sz="1400" dirty="0" smtClean="0"/>
          </a:p>
        </p:txBody>
      </p:sp>
      <p:sp>
        <p:nvSpPr>
          <p:cNvPr id="4" name="Slide Number Placeholder 3"/>
          <p:cNvSpPr>
            <a:spLocks noGrp="1"/>
          </p:cNvSpPr>
          <p:nvPr>
            <p:ph type="sldNum" sz="quarter" idx="12"/>
          </p:nvPr>
        </p:nvSpPr>
        <p:spPr/>
        <p:txBody>
          <a:bodyPr/>
          <a:lstStyle/>
          <a:p>
            <a:fld id="{1B101894-CD26-4755-B2AE-6750C1357069}" type="slidenum">
              <a:rPr lang="de-CH" smtClean="0"/>
              <a:t>26</a:t>
            </a:fld>
            <a:endParaRPr lang="de-CH"/>
          </a:p>
        </p:txBody>
      </p:sp>
      <p:sp>
        <p:nvSpPr>
          <p:cNvPr id="5" name="Rectangle 4"/>
          <p:cNvSpPr/>
          <p:nvPr/>
        </p:nvSpPr>
        <p:spPr>
          <a:xfrm>
            <a:off x="277200" y="1679576"/>
            <a:ext cx="1816100" cy="1728642"/>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Worum es geht</a:t>
            </a:r>
            <a:endParaRPr lang="en-US" sz="1600" b="1" dirty="0">
              <a:solidFill>
                <a:schemeClr val="bg1"/>
              </a:solidFill>
            </a:endParaRPr>
          </a:p>
        </p:txBody>
      </p:sp>
      <p:sp>
        <p:nvSpPr>
          <p:cNvPr id="10" name="Content Placeholder 8"/>
          <p:cNvSpPr txBox="1">
            <a:spLocks/>
          </p:cNvSpPr>
          <p:nvPr/>
        </p:nvSpPr>
        <p:spPr>
          <a:xfrm>
            <a:off x="2341092" y="3501100"/>
            <a:ext cx="7269633" cy="648336"/>
          </a:xfrm>
          <a:prstGeom prst="rect">
            <a:avLst/>
          </a:prstGeom>
        </p:spPr>
        <p:txBody>
          <a:bodyPr vert="horz" lIns="0" tIns="0" rIns="0" bIns="0" rtlCol="0">
            <a:noAutofit/>
          </a:bodyPr>
          <a:lst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de-DE" sz="1400" dirty="0" smtClean="0"/>
              <a:t>Die SVP unterstützt das BÜPF </a:t>
            </a:r>
            <a:r>
              <a:rPr lang="de-DE" sz="1400" dirty="0" err="1" smtClean="0"/>
              <a:t>grossmehrheitlich</a:t>
            </a:r>
            <a:r>
              <a:rPr lang="de-DE" sz="1400" dirty="0" smtClean="0"/>
              <a:t>, weil damit die Sicherheit gestärkt wird. Eine Minderheit in der SVP sieht durch die verstärkte </a:t>
            </a:r>
            <a:r>
              <a:rPr lang="de-CH" sz="1400" dirty="0" smtClean="0"/>
              <a:t>Überwachungen  </a:t>
            </a:r>
            <a:r>
              <a:rPr lang="de-CH" sz="1400" dirty="0"/>
              <a:t>des  Post-  und  Fernmeldeverkehrs </a:t>
            </a:r>
            <a:r>
              <a:rPr lang="de-CH" sz="1400" dirty="0" smtClean="0"/>
              <a:t>persönliche Freiheiten verletzt.</a:t>
            </a:r>
            <a:endParaRPr lang="de-DE" sz="1400" dirty="0"/>
          </a:p>
        </p:txBody>
      </p:sp>
      <p:sp>
        <p:nvSpPr>
          <p:cNvPr id="11" name="Rectangle 10"/>
          <p:cNvSpPr/>
          <p:nvPr/>
        </p:nvSpPr>
        <p:spPr>
          <a:xfrm>
            <a:off x="277200" y="3501100"/>
            <a:ext cx="1816100" cy="648336"/>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Position der SVP</a:t>
            </a:r>
            <a:endParaRPr lang="en-US" sz="1600" b="1" dirty="0">
              <a:solidFill>
                <a:schemeClr val="bg1"/>
              </a:solidFill>
            </a:endParaRPr>
          </a:p>
        </p:txBody>
      </p:sp>
      <p:sp>
        <p:nvSpPr>
          <p:cNvPr id="12" name="Content Placeholder 8"/>
          <p:cNvSpPr txBox="1">
            <a:spLocks/>
          </p:cNvSpPr>
          <p:nvPr/>
        </p:nvSpPr>
        <p:spPr>
          <a:xfrm>
            <a:off x="2341092" y="4270857"/>
            <a:ext cx="7269633" cy="1321135"/>
          </a:xfrm>
          <a:prstGeom prst="rect">
            <a:avLst/>
          </a:prstGeom>
        </p:spPr>
        <p:txBody>
          <a:bodyPr vert="horz" lIns="0" tIns="0" rIns="0" bIns="0" rtlCol="0">
            <a:noAutofit/>
          </a:bodyPr>
          <a:lst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sz="1400" dirty="0"/>
              <a:t>Sowohl der National- als auch der Ständerat haben dem Bundesgesetz betreffend die Überwachung des Post- und </a:t>
            </a:r>
            <a:r>
              <a:rPr lang="de-CH" sz="1400" dirty="0" smtClean="0"/>
              <a:t>Fernmeldeverkehrs zugestimmt. Telefonranddaten werden in der Schweiz weiterhin sechs Monate lang aufbewahrt. Nach dem Ständerat hat sich auch der Nationalrat dafür ausgesprochen, bei der geltenden Frist zu bleiben. Fernmeldedienstanbieter sollen zudem nicht verpflichtet werden, die Telefonranddaten in der Schweiz aufzubewahren. </a:t>
            </a:r>
            <a:endParaRPr lang="de-CH" sz="1400" dirty="0"/>
          </a:p>
        </p:txBody>
      </p:sp>
      <p:sp>
        <p:nvSpPr>
          <p:cNvPr id="13" name="Rectangle 12"/>
          <p:cNvSpPr/>
          <p:nvPr/>
        </p:nvSpPr>
        <p:spPr>
          <a:xfrm>
            <a:off x="277200" y="4270857"/>
            <a:ext cx="1816100" cy="1321135"/>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Ergebnis in den Räten</a:t>
            </a:r>
            <a:endParaRPr lang="en-US" sz="1600" b="1" dirty="0">
              <a:solidFill>
                <a:schemeClr val="bg1"/>
              </a:solidFill>
            </a:endParaRPr>
          </a:p>
        </p:txBody>
      </p:sp>
      <p:sp>
        <p:nvSpPr>
          <p:cNvPr id="14" name="TextBox 13"/>
          <p:cNvSpPr txBox="1"/>
          <p:nvPr/>
        </p:nvSpPr>
        <p:spPr>
          <a:xfrm>
            <a:off x="586621" y="144126"/>
            <a:ext cx="5685852" cy="184666"/>
          </a:xfrm>
          <a:prstGeom prst="rect">
            <a:avLst/>
          </a:prstGeom>
          <a:noFill/>
        </p:spPr>
        <p:txBody>
          <a:bodyPr wrap="none" lIns="0" tIns="0" rIns="0" bIns="0" rtlCol="0">
            <a:spAutoFit/>
          </a:bodyPr>
          <a:lstStyle/>
          <a:p>
            <a:r>
              <a:rPr lang="de-CH" sz="1200" b="1" dirty="0"/>
              <a:t>Bundesgesetz betreffend die Überwachung des Post- und Fernmeldeverkehrs</a:t>
            </a:r>
          </a:p>
        </p:txBody>
      </p:sp>
      <p:sp>
        <p:nvSpPr>
          <p:cNvPr id="16" name="Oval 15"/>
          <p:cNvSpPr/>
          <p:nvPr/>
        </p:nvSpPr>
        <p:spPr>
          <a:xfrm>
            <a:off x="300624" y="126511"/>
            <a:ext cx="252000" cy="252000"/>
          </a:xfrm>
          <a:prstGeom prst="ellipse">
            <a:avLst/>
          </a:prstGeom>
          <a:solidFill>
            <a:srgbClr val="066BB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200" b="1" dirty="0" smtClean="0">
                <a:solidFill>
                  <a:schemeClr val="bg1"/>
                </a:solidFill>
                <a:latin typeface="+mn-lt"/>
              </a:rPr>
              <a:t>8</a:t>
            </a:r>
            <a:endParaRPr lang="en-US" sz="1200" b="1" dirty="0">
              <a:solidFill>
                <a:schemeClr val="bg1"/>
              </a:solidFill>
              <a:latin typeface="+mn-lt"/>
            </a:endParaRPr>
          </a:p>
        </p:txBody>
      </p:sp>
    </p:spTree>
    <p:extLst>
      <p:ext uri="{BB962C8B-B14F-4D97-AF65-F5344CB8AC3E}">
        <p14:creationId xmlns:p14="http://schemas.microsoft.com/office/powerpoint/2010/main" val="42526234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107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7"/>
          <p:cNvSpPr>
            <a:spLocks noGrp="1"/>
          </p:cNvSpPr>
          <p:nvPr>
            <p:ph type="title"/>
          </p:nvPr>
        </p:nvSpPr>
        <p:spPr>
          <a:xfrm>
            <a:off x="277201" y="594000"/>
            <a:ext cx="3412698" cy="2244734"/>
          </a:xfrm>
        </p:spPr>
        <p:txBody>
          <a:bodyPr/>
          <a:lstStyle/>
          <a:p>
            <a:pPr>
              <a:spcBef>
                <a:spcPts val="300"/>
              </a:spcBef>
            </a:pPr>
            <a:r>
              <a:rPr lang="de-CH" dirty="0" smtClean="0"/>
              <a:t>Die Grünen, sowie vereinzelte SVP- und SP-Nationalräte stimmten gegen das BÜPF</a:t>
            </a:r>
            <a:endParaRPr lang="de-CH" dirty="0"/>
          </a:p>
        </p:txBody>
      </p:sp>
      <p:sp>
        <p:nvSpPr>
          <p:cNvPr id="4" name="Slide Number Placeholder 3"/>
          <p:cNvSpPr>
            <a:spLocks noGrp="1"/>
          </p:cNvSpPr>
          <p:nvPr>
            <p:ph type="sldNum" sz="quarter" idx="12"/>
          </p:nvPr>
        </p:nvSpPr>
        <p:spPr/>
        <p:txBody>
          <a:bodyPr/>
          <a:lstStyle/>
          <a:p>
            <a:fld id="{1B101894-CD26-4755-B2AE-6750C1357069}" type="slidenum">
              <a:rPr lang="en-US" smtClean="0"/>
              <a:t>27</a:t>
            </a:fld>
            <a:endParaRPr lang="en-US"/>
          </a:p>
        </p:txBody>
      </p:sp>
      <p:sp>
        <p:nvSpPr>
          <p:cNvPr id="12" name="TextBox 11"/>
          <p:cNvSpPr txBox="1"/>
          <p:nvPr/>
        </p:nvSpPr>
        <p:spPr>
          <a:xfrm>
            <a:off x="284401" y="6407140"/>
            <a:ext cx="1046761" cy="107722"/>
          </a:xfrm>
          <a:prstGeom prst="rect">
            <a:avLst/>
          </a:prstGeom>
          <a:noFill/>
        </p:spPr>
        <p:txBody>
          <a:bodyPr wrap="none" lIns="0" tIns="0" rIns="0" bIns="0" rtlCol="0">
            <a:spAutoFit/>
          </a:bodyPr>
          <a:lstStyle/>
          <a:p>
            <a:r>
              <a:rPr lang="de-DE" sz="700" dirty="0" smtClean="0">
                <a:latin typeface="Arial" pitchFamily="34" charset="0"/>
                <a:cs typeface="Arial" pitchFamily="34" charset="0"/>
              </a:rPr>
              <a:t>Quelle: www.parlament.ch</a:t>
            </a:r>
            <a:endParaRPr lang="en-US" sz="700" dirty="0">
              <a:latin typeface="Arial" pitchFamily="34" charset="0"/>
              <a:cs typeface="Arial" pitchFamily="34" charset="0"/>
            </a:endParaRPr>
          </a:p>
        </p:txBody>
      </p:sp>
      <p:pic>
        <p:nvPicPr>
          <p:cNvPr id="16" name="Picture 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3475" y="3424238"/>
            <a:ext cx="19050"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86621" y="144126"/>
            <a:ext cx="418384" cy="184666"/>
          </a:xfrm>
          <a:prstGeom prst="rect">
            <a:avLst/>
          </a:prstGeom>
          <a:noFill/>
        </p:spPr>
        <p:txBody>
          <a:bodyPr wrap="none" lIns="0" tIns="0" rIns="0" bIns="0" rtlCol="0">
            <a:spAutoFit/>
          </a:bodyPr>
          <a:lstStyle/>
          <a:p>
            <a:r>
              <a:rPr lang="de-CH" sz="1200" b="1" dirty="0" smtClean="0"/>
              <a:t>BÜPF</a:t>
            </a:r>
            <a:endParaRPr lang="de-CH" sz="1200" b="1" dirty="0"/>
          </a:p>
        </p:txBody>
      </p:sp>
      <p:sp>
        <p:nvSpPr>
          <p:cNvPr id="14" name="Oval 13"/>
          <p:cNvSpPr/>
          <p:nvPr/>
        </p:nvSpPr>
        <p:spPr>
          <a:xfrm>
            <a:off x="300624" y="126511"/>
            <a:ext cx="252000" cy="252000"/>
          </a:xfrm>
          <a:prstGeom prst="ellipse">
            <a:avLst/>
          </a:prstGeom>
          <a:solidFill>
            <a:srgbClr val="066BB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200" b="1" dirty="0" smtClean="0">
                <a:solidFill>
                  <a:schemeClr val="bg1"/>
                </a:solidFill>
                <a:latin typeface="+mn-lt"/>
              </a:rPr>
              <a:t>8</a:t>
            </a:r>
            <a:endParaRPr lang="en-US" sz="1200" b="1" dirty="0">
              <a:solidFill>
                <a:schemeClr val="bg1"/>
              </a:solidFill>
              <a:latin typeface="+mn-lt"/>
            </a:endParaRPr>
          </a:p>
        </p:txBody>
      </p:sp>
      <p:pic>
        <p:nvPicPr>
          <p:cNvPr id="5" name="Picture 4"/>
          <p:cNvPicPr>
            <a:picLocks noChangeAspect="1"/>
          </p:cNvPicPr>
          <p:nvPr/>
        </p:nvPicPr>
        <p:blipFill>
          <a:blip r:embed="rId8"/>
          <a:stretch>
            <a:fillRect/>
          </a:stretch>
        </p:blipFill>
        <p:spPr>
          <a:xfrm>
            <a:off x="3672799" y="0"/>
            <a:ext cx="6247055" cy="6858000"/>
          </a:xfrm>
          <a:prstGeom prst="rect">
            <a:avLst/>
          </a:prstGeom>
        </p:spPr>
      </p:pic>
      <p:sp>
        <p:nvSpPr>
          <p:cNvPr id="21" name="Oval 20"/>
          <p:cNvSpPr/>
          <p:nvPr/>
        </p:nvSpPr>
        <p:spPr>
          <a:xfrm>
            <a:off x="7400671" y="5774124"/>
            <a:ext cx="2519183" cy="647076"/>
          </a:xfrm>
          <a:prstGeom prst="ellipse">
            <a:avLst/>
          </a:prstGeom>
          <a:noFill/>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GB" sz="1200" dirty="0">
              <a:latin typeface="+mn-lt"/>
            </a:endParaRPr>
          </a:p>
        </p:txBody>
      </p:sp>
    </p:spTree>
    <p:extLst>
      <p:ext uri="{BB962C8B-B14F-4D97-AF65-F5344CB8AC3E}">
        <p14:creationId xmlns:p14="http://schemas.microsoft.com/office/powerpoint/2010/main" val="38497283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tabLst>
                <a:tab pos="1790700" algn="l"/>
              </a:tabLst>
            </a:pPr>
            <a:r>
              <a:rPr lang="de-CH" dirty="0" smtClean="0"/>
              <a:t>Das Heilmittelgesetz  wurde nach zehn Jahren seines Bestehens in ausgewählten Punkten revidiert</a:t>
            </a:r>
            <a:endParaRPr lang="de-CH" dirty="0"/>
          </a:p>
        </p:txBody>
      </p:sp>
      <p:sp>
        <p:nvSpPr>
          <p:cNvPr id="9" name="Content Placeholder 8"/>
          <p:cNvSpPr>
            <a:spLocks noGrp="1"/>
          </p:cNvSpPr>
          <p:nvPr>
            <p:ph idx="1"/>
          </p:nvPr>
        </p:nvSpPr>
        <p:spPr>
          <a:xfrm>
            <a:off x="2341092" y="1679576"/>
            <a:ext cx="7269633" cy="3238788"/>
          </a:xfrm>
        </p:spPr>
        <p:txBody>
          <a:bodyPr>
            <a:noAutofit/>
          </a:bodyPr>
          <a:lstStyle/>
          <a:p>
            <a:pPr>
              <a:spcBef>
                <a:spcPts val="300"/>
              </a:spcBef>
            </a:pPr>
            <a:r>
              <a:rPr lang="de-CH" sz="1400" dirty="0"/>
              <a:t>Das  Heilmittelgesetz  soll  zum  Schutz  der  Gesundheit  von  Mensch  und  Tier  </a:t>
            </a:r>
            <a:r>
              <a:rPr lang="de-CH" sz="1400" dirty="0" smtClean="0"/>
              <a:t>gewährleisten</a:t>
            </a:r>
            <a:r>
              <a:rPr lang="de-CH" sz="1400" dirty="0"/>
              <a:t>, dass nur qualitativ hochstehende, sichere und wirksame Heilmittel </a:t>
            </a:r>
            <a:r>
              <a:rPr lang="de-CH" sz="1400" dirty="0" smtClean="0"/>
              <a:t>in </a:t>
            </a:r>
            <a:r>
              <a:rPr lang="de-CH" sz="1400" dirty="0"/>
              <a:t>Verkehr gebracht werden. Diese Bundesregelung ist relativ jung und entspricht </a:t>
            </a:r>
            <a:r>
              <a:rPr lang="de-CH" sz="1400" dirty="0" smtClean="0"/>
              <a:t>der  </a:t>
            </a:r>
            <a:r>
              <a:rPr lang="de-CH" sz="1400" dirty="0"/>
              <a:t>Absicht  des  Gesetzgebers,  das  Schweizer  Heilmittelwesen  internationalen  </a:t>
            </a:r>
            <a:r>
              <a:rPr lang="de-CH" sz="1400" dirty="0" smtClean="0"/>
              <a:t>Standards  anzugleichen. Die gesetzten </a:t>
            </a:r>
            <a:r>
              <a:rPr lang="de-CH" sz="1400" dirty="0"/>
              <a:t>Ziele </a:t>
            </a:r>
            <a:r>
              <a:rPr lang="de-CH" sz="1400" dirty="0" smtClean="0"/>
              <a:t>sind weitgehend </a:t>
            </a:r>
            <a:r>
              <a:rPr lang="de-CH" sz="1400" dirty="0"/>
              <a:t>erreicht worden. Allerdings haben das Parlament und </a:t>
            </a:r>
            <a:r>
              <a:rPr lang="de-CH" sz="1400" dirty="0" smtClean="0"/>
              <a:t>der </a:t>
            </a:r>
            <a:r>
              <a:rPr lang="de-CH" sz="1400" dirty="0"/>
              <a:t>Bundesrat Handlungsbedarf beim Zugang der Bevölkerung zu Arzneimitteln, </a:t>
            </a:r>
            <a:r>
              <a:rPr lang="de-CH" sz="1400" dirty="0" smtClean="0"/>
              <a:t>bei  </a:t>
            </a:r>
            <a:r>
              <a:rPr lang="de-CH" sz="1400" dirty="0"/>
              <a:t>der  Überwachung  des  Marktes  durch  die  Behörden,  bei  der  Regelung  der  </a:t>
            </a:r>
            <a:r>
              <a:rPr lang="de-CH" sz="1400" dirty="0" smtClean="0"/>
              <a:t>geldwerten  </a:t>
            </a:r>
            <a:r>
              <a:rPr lang="de-CH" sz="1400" dirty="0"/>
              <a:t>Vorteile  sowie  beim  Vollzug  geortet. </a:t>
            </a:r>
            <a:endParaRPr lang="de-CH" sz="1400" dirty="0" smtClean="0"/>
          </a:p>
          <a:p>
            <a:pPr>
              <a:spcBef>
                <a:spcPts val="300"/>
              </a:spcBef>
            </a:pPr>
            <a:r>
              <a:rPr lang="de-CH" sz="1400" dirty="0" smtClean="0"/>
              <a:t>Gegenstand </a:t>
            </a:r>
            <a:r>
              <a:rPr lang="de-CH" sz="1400" dirty="0"/>
              <a:t>der Vorlage </a:t>
            </a:r>
            <a:r>
              <a:rPr lang="de-CH" sz="1400" dirty="0" smtClean="0"/>
              <a:t>bilden </a:t>
            </a:r>
            <a:r>
              <a:rPr lang="de-CH" sz="1400" dirty="0"/>
              <a:t>unter anderem die vereinfachte </a:t>
            </a:r>
            <a:r>
              <a:rPr lang="de-CH" sz="1400" dirty="0" smtClean="0"/>
              <a:t>Zulassung </a:t>
            </a:r>
            <a:r>
              <a:rPr lang="de-CH" sz="1400" dirty="0"/>
              <a:t>von synthetischen Arzneimitteln sowie von Komplementär- und </a:t>
            </a:r>
            <a:r>
              <a:rPr lang="de-CH" sz="1400" dirty="0" err="1" smtClean="0"/>
              <a:t>Phytoarzneimitteln</a:t>
            </a:r>
            <a:r>
              <a:rPr lang="de-CH" sz="1400" dirty="0"/>
              <a:t>,  die  Bestimmungen  über  die  </a:t>
            </a:r>
            <a:r>
              <a:rPr lang="de-CH" sz="1400" dirty="0" smtClean="0"/>
              <a:t>Abgabe  </a:t>
            </a:r>
            <a:r>
              <a:rPr lang="de-CH" sz="1400" dirty="0"/>
              <a:t>von  Arzneimitteln,  die  Stärkung  der  </a:t>
            </a:r>
            <a:r>
              <a:rPr lang="de-CH" sz="1400" dirty="0" smtClean="0"/>
              <a:t>Marktüberwachung</a:t>
            </a:r>
            <a:r>
              <a:rPr lang="de-CH" sz="1400" dirty="0"/>
              <a:t>,  die  Verbesserung  der  Arzneimitteltherapie  in  der  </a:t>
            </a:r>
            <a:r>
              <a:rPr lang="de-CH" sz="1400" dirty="0" smtClean="0"/>
              <a:t>Kinderheilkunde  </a:t>
            </a:r>
            <a:r>
              <a:rPr lang="de-CH" sz="1400" dirty="0"/>
              <a:t>und  die  Regelung  der  geldwerten  Vorteile.  Ebenfalls  aufgenommen  sind  </a:t>
            </a:r>
            <a:r>
              <a:rPr lang="de-CH" sz="1400" dirty="0" smtClean="0"/>
              <a:t>Anpassungen </a:t>
            </a:r>
            <a:r>
              <a:rPr lang="de-CH" sz="1400" dirty="0"/>
              <a:t>der Bestimmungen des Datenschutzes sowie der Regelungen des </a:t>
            </a:r>
            <a:r>
              <a:rPr lang="de-CH" sz="1400" dirty="0" smtClean="0"/>
              <a:t>Straf- und </a:t>
            </a:r>
            <a:r>
              <a:rPr lang="de-CH" sz="1400" dirty="0"/>
              <a:t>Verwaltungsstrafrechts</a:t>
            </a:r>
            <a:r>
              <a:rPr lang="de-CH" sz="1400" dirty="0" smtClean="0"/>
              <a:t>.</a:t>
            </a:r>
            <a:endParaRPr lang="de-DE" sz="1400" dirty="0" smtClean="0"/>
          </a:p>
        </p:txBody>
      </p:sp>
      <p:sp>
        <p:nvSpPr>
          <p:cNvPr id="4" name="Slide Number Placeholder 3"/>
          <p:cNvSpPr>
            <a:spLocks noGrp="1"/>
          </p:cNvSpPr>
          <p:nvPr>
            <p:ph type="sldNum" sz="quarter" idx="12"/>
          </p:nvPr>
        </p:nvSpPr>
        <p:spPr/>
        <p:txBody>
          <a:bodyPr/>
          <a:lstStyle/>
          <a:p>
            <a:fld id="{1B101894-CD26-4755-B2AE-6750C1357069}" type="slidenum">
              <a:rPr lang="de-CH" smtClean="0"/>
              <a:t>28</a:t>
            </a:fld>
            <a:endParaRPr lang="de-CH"/>
          </a:p>
        </p:txBody>
      </p:sp>
      <p:sp>
        <p:nvSpPr>
          <p:cNvPr id="5" name="Rectangle 4"/>
          <p:cNvSpPr/>
          <p:nvPr/>
        </p:nvSpPr>
        <p:spPr>
          <a:xfrm>
            <a:off x="277200" y="1679576"/>
            <a:ext cx="1816100" cy="3238788"/>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Worum es geht</a:t>
            </a:r>
            <a:endParaRPr lang="en-US" sz="1600" b="1" dirty="0">
              <a:solidFill>
                <a:schemeClr val="bg1"/>
              </a:solidFill>
            </a:endParaRPr>
          </a:p>
        </p:txBody>
      </p:sp>
      <p:sp>
        <p:nvSpPr>
          <p:cNvPr id="10" name="Content Placeholder 8"/>
          <p:cNvSpPr txBox="1">
            <a:spLocks/>
          </p:cNvSpPr>
          <p:nvPr/>
        </p:nvSpPr>
        <p:spPr>
          <a:xfrm>
            <a:off x="2341092" y="4999254"/>
            <a:ext cx="7269633" cy="473291"/>
          </a:xfrm>
          <a:prstGeom prst="rect">
            <a:avLst/>
          </a:prstGeom>
        </p:spPr>
        <p:txBody>
          <a:bodyPr vert="horz" lIns="0" tIns="0" rIns="0" bIns="0" rtlCol="0">
            <a:noAutofit/>
          </a:bodyPr>
          <a:lst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de-DE" sz="1400" dirty="0"/>
              <a:t>Die SVP befürwortet die Revision des </a:t>
            </a:r>
            <a:r>
              <a:rPr lang="de-DE" sz="1400" dirty="0" smtClean="0"/>
              <a:t>Heilmittelgesetzes, verlangte aber Anpassungen an der </a:t>
            </a:r>
            <a:r>
              <a:rPr lang="de-DE" sz="1400" dirty="0" err="1" smtClean="0"/>
              <a:t>bundesrätlichen</a:t>
            </a:r>
            <a:r>
              <a:rPr lang="de-DE" sz="1400" dirty="0" smtClean="0"/>
              <a:t> Vorlage.</a:t>
            </a:r>
            <a:endParaRPr lang="de-DE" sz="1400" dirty="0"/>
          </a:p>
        </p:txBody>
      </p:sp>
      <p:sp>
        <p:nvSpPr>
          <p:cNvPr id="11" name="Rectangle 10"/>
          <p:cNvSpPr/>
          <p:nvPr/>
        </p:nvSpPr>
        <p:spPr>
          <a:xfrm>
            <a:off x="277200" y="4999254"/>
            <a:ext cx="1816100" cy="473291"/>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Position der SVP</a:t>
            </a:r>
            <a:endParaRPr lang="en-US" sz="1600" b="1" dirty="0">
              <a:solidFill>
                <a:schemeClr val="bg1"/>
              </a:solidFill>
            </a:endParaRPr>
          </a:p>
        </p:txBody>
      </p:sp>
      <p:sp>
        <p:nvSpPr>
          <p:cNvPr id="12" name="Content Placeholder 8"/>
          <p:cNvSpPr txBox="1">
            <a:spLocks/>
          </p:cNvSpPr>
          <p:nvPr/>
        </p:nvSpPr>
        <p:spPr>
          <a:xfrm>
            <a:off x="2341092" y="5563272"/>
            <a:ext cx="7269633" cy="864853"/>
          </a:xfrm>
          <a:prstGeom prst="rect">
            <a:avLst/>
          </a:prstGeom>
        </p:spPr>
        <p:txBody>
          <a:bodyPr vert="horz" lIns="0" tIns="0" rIns="0" bIns="0" rtlCol="0">
            <a:noAutofit/>
          </a:bodyPr>
          <a:lst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sz="1400" dirty="0" smtClean="0"/>
              <a:t>Der Revision </a:t>
            </a:r>
            <a:r>
              <a:rPr lang="de-CH" sz="1400" dirty="0"/>
              <a:t>des Heilmittelgesetzes </a:t>
            </a:r>
            <a:r>
              <a:rPr lang="de-CH" sz="1400" dirty="0" smtClean="0"/>
              <a:t>stimmen die Räte zu und räumen die letzten Differenzen betr. detaillierter </a:t>
            </a:r>
            <a:r>
              <a:rPr lang="de-CH" sz="1400" dirty="0"/>
              <a:t>Formerfordernisse für ärztliche Rezepte </a:t>
            </a:r>
            <a:r>
              <a:rPr lang="de-CH" sz="1400" dirty="0" smtClean="0"/>
              <a:t>und dem Unterlagenschutz </a:t>
            </a:r>
            <a:r>
              <a:rPr lang="de-CH" sz="1400" dirty="0"/>
              <a:t>für Medikamente gegen seltene Krankheiten </a:t>
            </a:r>
            <a:r>
              <a:rPr lang="de-CH" sz="1400" dirty="0" smtClean="0"/>
              <a:t>(auf </a:t>
            </a:r>
            <a:r>
              <a:rPr lang="de-CH" sz="1400" dirty="0"/>
              <a:t>15 Jahre verlängerte </a:t>
            </a:r>
            <a:r>
              <a:rPr lang="de-CH" sz="1400" dirty="0" smtClean="0"/>
              <a:t>Schutzdauer) aus.</a:t>
            </a:r>
            <a:endParaRPr lang="de-CH" sz="1400" dirty="0"/>
          </a:p>
        </p:txBody>
      </p:sp>
      <p:sp>
        <p:nvSpPr>
          <p:cNvPr id="13" name="Rectangle 12"/>
          <p:cNvSpPr/>
          <p:nvPr/>
        </p:nvSpPr>
        <p:spPr>
          <a:xfrm>
            <a:off x="277200" y="5563272"/>
            <a:ext cx="1816100" cy="864853"/>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Ergebnis in den Räten</a:t>
            </a:r>
            <a:endParaRPr lang="en-US" sz="1600" b="1" dirty="0">
              <a:solidFill>
                <a:schemeClr val="bg1"/>
              </a:solidFill>
            </a:endParaRPr>
          </a:p>
        </p:txBody>
      </p:sp>
      <p:sp>
        <p:nvSpPr>
          <p:cNvPr id="14" name="TextBox 13"/>
          <p:cNvSpPr txBox="1"/>
          <p:nvPr/>
        </p:nvSpPr>
        <p:spPr>
          <a:xfrm>
            <a:off x="586621" y="144126"/>
            <a:ext cx="1170192" cy="184666"/>
          </a:xfrm>
          <a:prstGeom prst="rect">
            <a:avLst/>
          </a:prstGeom>
          <a:noFill/>
        </p:spPr>
        <p:txBody>
          <a:bodyPr wrap="none" lIns="0" tIns="0" rIns="0" bIns="0" rtlCol="0">
            <a:spAutoFit/>
          </a:bodyPr>
          <a:lstStyle/>
          <a:p>
            <a:r>
              <a:rPr lang="de-DE" sz="1200" b="1" dirty="0" smtClean="0"/>
              <a:t>Heilmittelgesetz</a:t>
            </a:r>
            <a:endParaRPr lang="de-DE" sz="1200" b="1" dirty="0"/>
          </a:p>
        </p:txBody>
      </p:sp>
      <p:sp>
        <p:nvSpPr>
          <p:cNvPr id="16" name="Oval 15"/>
          <p:cNvSpPr/>
          <p:nvPr/>
        </p:nvSpPr>
        <p:spPr>
          <a:xfrm>
            <a:off x="300624" y="126511"/>
            <a:ext cx="252000" cy="252000"/>
          </a:xfrm>
          <a:prstGeom prst="ellipse">
            <a:avLst/>
          </a:prstGeom>
          <a:solidFill>
            <a:srgbClr val="066BB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200" b="1" dirty="0" smtClean="0">
                <a:solidFill>
                  <a:schemeClr val="bg1"/>
                </a:solidFill>
                <a:latin typeface="+mn-lt"/>
              </a:rPr>
              <a:t>9</a:t>
            </a:r>
            <a:endParaRPr lang="en-US" sz="1200" b="1" dirty="0">
              <a:solidFill>
                <a:schemeClr val="bg1"/>
              </a:solidFill>
              <a:latin typeface="+mn-lt"/>
            </a:endParaRPr>
          </a:p>
        </p:txBody>
      </p:sp>
    </p:spTree>
    <p:extLst>
      <p:ext uri="{BB962C8B-B14F-4D97-AF65-F5344CB8AC3E}">
        <p14:creationId xmlns:p14="http://schemas.microsoft.com/office/powerpoint/2010/main" val="862281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p:cNvGraphicFramePr>
          <p:nvPr>
            <p:custDataLst>
              <p:tags r:id="rId2"/>
            </p:custDataLst>
            <p:extLst>
              <p:ext uri="{D42A27DB-BD31-4B8C-83A1-F6EECF244321}">
                <p14:modId xmlns:p14="http://schemas.microsoft.com/office/powerpoint/2010/main" val="85548315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19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2" name="Rectangle 1"/>
          <p:cNvSpPr/>
          <p:nvPr/>
        </p:nvSpPr>
        <p:spPr>
          <a:xfrm>
            <a:off x="284399" y="2224800"/>
            <a:ext cx="9327601" cy="505874"/>
          </a:xfrm>
          <a:prstGeom prst="rect">
            <a:avLst/>
          </a:prstGeom>
          <a:solidFill>
            <a:schemeClr val="bg1">
              <a:lumMod val="85000"/>
            </a:schemeClr>
          </a:solidFill>
          <a:ln>
            <a:no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sz="1200" dirty="0">
              <a:latin typeface="+mn-lt"/>
            </a:endParaRPr>
          </a:p>
        </p:txBody>
      </p:sp>
      <p:sp>
        <p:nvSpPr>
          <p:cNvPr id="8" name="Title 7"/>
          <p:cNvSpPr>
            <a:spLocks noGrp="1"/>
          </p:cNvSpPr>
          <p:nvPr>
            <p:ph type="ctrTitle"/>
          </p:nvPr>
        </p:nvSpPr>
        <p:spPr>
          <a:xfrm>
            <a:off x="284399" y="2224800"/>
            <a:ext cx="9327601" cy="4201052"/>
          </a:xfrm>
        </p:spPr>
        <p:txBody>
          <a:bodyPr/>
          <a:lstStyle/>
          <a:p>
            <a:pPr>
              <a:tabLst>
                <a:tab pos="363538" algn="l"/>
              </a:tabLst>
            </a:pPr>
            <a:r>
              <a:rPr lang="de-CH" b="1" dirty="0"/>
              <a:t>1. Wo befinden wir uns im Parlamentsjahr</a:t>
            </a:r>
            <a:r>
              <a:rPr lang="de-CH" dirty="0"/>
              <a:t/>
            </a:r>
            <a:br>
              <a:rPr lang="de-CH" dirty="0"/>
            </a:br>
            <a:r>
              <a:rPr lang="de-CH" dirty="0"/>
              <a:t>2. Die bedeutendsten Geschäfte der </a:t>
            </a:r>
            <a:r>
              <a:rPr lang="de-CH" dirty="0" smtClean="0"/>
              <a:t>Session</a:t>
            </a:r>
            <a:r>
              <a:rPr lang="de-CH" dirty="0"/>
              <a:t/>
            </a:r>
            <a:br>
              <a:rPr lang="de-CH" dirty="0"/>
            </a:br>
            <a:r>
              <a:rPr lang="de-CH" dirty="0"/>
              <a:t>3. Besuch im Bundeshaus</a:t>
            </a:r>
            <a:br>
              <a:rPr lang="de-CH" dirty="0"/>
            </a:br>
            <a:r>
              <a:rPr lang="de-CH" dirty="0"/>
              <a:t>4. Aktualitäten</a:t>
            </a:r>
          </a:p>
        </p:txBody>
      </p:sp>
    </p:spTree>
    <p:extLst>
      <p:ext uri="{BB962C8B-B14F-4D97-AF65-F5344CB8AC3E}">
        <p14:creationId xmlns:p14="http://schemas.microsoft.com/office/powerpoint/2010/main" val="5517661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209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7"/>
          <p:cNvSpPr>
            <a:spLocks noGrp="1"/>
          </p:cNvSpPr>
          <p:nvPr>
            <p:ph type="title"/>
          </p:nvPr>
        </p:nvSpPr>
        <p:spPr>
          <a:xfrm>
            <a:off x="277201" y="594000"/>
            <a:ext cx="3412698" cy="2244734"/>
          </a:xfrm>
        </p:spPr>
        <p:txBody>
          <a:bodyPr/>
          <a:lstStyle/>
          <a:p>
            <a:pPr>
              <a:spcBef>
                <a:spcPts val="300"/>
              </a:spcBef>
            </a:pPr>
            <a:r>
              <a:rPr lang="de-CH" dirty="0" smtClean="0"/>
              <a:t>Das revidierte Heilmittelgesetz wurde fast einstimmig angenommen</a:t>
            </a:r>
            <a:endParaRPr lang="de-CH" dirty="0"/>
          </a:p>
        </p:txBody>
      </p:sp>
      <p:sp>
        <p:nvSpPr>
          <p:cNvPr id="4" name="Slide Number Placeholder 3"/>
          <p:cNvSpPr>
            <a:spLocks noGrp="1"/>
          </p:cNvSpPr>
          <p:nvPr>
            <p:ph type="sldNum" sz="quarter" idx="12"/>
          </p:nvPr>
        </p:nvSpPr>
        <p:spPr/>
        <p:txBody>
          <a:bodyPr/>
          <a:lstStyle/>
          <a:p>
            <a:fld id="{1B101894-CD26-4755-B2AE-6750C1357069}" type="slidenum">
              <a:rPr lang="en-US" smtClean="0"/>
              <a:t>29</a:t>
            </a:fld>
            <a:endParaRPr lang="en-US"/>
          </a:p>
        </p:txBody>
      </p:sp>
      <p:sp>
        <p:nvSpPr>
          <p:cNvPr id="12" name="TextBox 11"/>
          <p:cNvSpPr txBox="1"/>
          <p:nvPr/>
        </p:nvSpPr>
        <p:spPr>
          <a:xfrm>
            <a:off x="284401" y="6407140"/>
            <a:ext cx="1046761" cy="107722"/>
          </a:xfrm>
          <a:prstGeom prst="rect">
            <a:avLst/>
          </a:prstGeom>
          <a:noFill/>
        </p:spPr>
        <p:txBody>
          <a:bodyPr wrap="none" lIns="0" tIns="0" rIns="0" bIns="0" rtlCol="0">
            <a:spAutoFit/>
          </a:bodyPr>
          <a:lstStyle/>
          <a:p>
            <a:r>
              <a:rPr lang="de-DE" sz="700" dirty="0" smtClean="0">
                <a:latin typeface="Arial" pitchFamily="34" charset="0"/>
                <a:cs typeface="Arial" pitchFamily="34" charset="0"/>
              </a:rPr>
              <a:t>Quelle: www.parlament.ch</a:t>
            </a:r>
            <a:endParaRPr lang="en-US" sz="700" dirty="0">
              <a:latin typeface="Arial" pitchFamily="34" charset="0"/>
              <a:cs typeface="Arial" pitchFamily="34" charset="0"/>
            </a:endParaRPr>
          </a:p>
        </p:txBody>
      </p:sp>
      <p:pic>
        <p:nvPicPr>
          <p:cNvPr id="16" name="Picture 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3475" y="3424238"/>
            <a:ext cx="19050"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586621" y="144126"/>
            <a:ext cx="1170192" cy="184666"/>
          </a:xfrm>
          <a:prstGeom prst="rect">
            <a:avLst/>
          </a:prstGeom>
          <a:noFill/>
        </p:spPr>
        <p:txBody>
          <a:bodyPr wrap="none" lIns="0" tIns="0" rIns="0" bIns="0" rtlCol="0">
            <a:spAutoFit/>
          </a:bodyPr>
          <a:lstStyle/>
          <a:p>
            <a:r>
              <a:rPr lang="de-DE" sz="1200" b="1" dirty="0" smtClean="0"/>
              <a:t>Heilmittelgesetz</a:t>
            </a:r>
            <a:endParaRPr lang="de-DE" sz="1200" b="1" dirty="0"/>
          </a:p>
        </p:txBody>
      </p:sp>
      <p:sp>
        <p:nvSpPr>
          <p:cNvPr id="15" name="Oval 14"/>
          <p:cNvSpPr/>
          <p:nvPr/>
        </p:nvSpPr>
        <p:spPr>
          <a:xfrm>
            <a:off x="300624" y="126511"/>
            <a:ext cx="252000" cy="252000"/>
          </a:xfrm>
          <a:prstGeom prst="ellipse">
            <a:avLst/>
          </a:prstGeom>
          <a:solidFill>
            <a:srgbClr val="066BB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200" b="1" dirty="0" smtClean="0">
                <a:solidFill>
                  <a:schemeClr val="bg1"/>
                </a:solidFill>
                <a:latin typeface="+mn-lt"/>
              </a:rPr>
              <a:t>9</a:t>
            </a:r>
            <a:endParaRPr lang="en-US" sz="1200" b="1" dirty="0">
              <a:solidFill>
                <a:schemeClr val="bg1"/>
              </a:solidFill>
              <a:latin typeface="+mn-lt"/>
            </a:endParaRPr>
          </a:p>
        </p:txBody>
      </p:sp>
      <p:pic>
        <p:nvPicPr>
          <p:cNvPr id="3" name="Picture 2"/>
          <p:cNvPicPr>
            <a:picLocks noChangeAspect="1"/>
          </p:cNvPicPr>
          <p:nvPr/>
        </p:nvPicPr>
        <p:blipFill>
          <a:blip r:embed="rId8"/>
          <a:stretch>
            <a:fillRect/>
          </a:stretch>
        </p:blipFill>
        <p:spPr>
          <a:xfrm>
            <a:off x="3635515" y="0"/>
            <a:ext cx="6270485" cy="6858000"/>
          </a:xfrm>
          <a:prstGeom prst="rect">
            <a:avLst/>
          </a:prstGeom>
        </p:spPr>
      </p:pic>
      <p:sp>
        <p:nvSpPr>
          <p:cNvPr id="21" name="Oval 20"/>
          <p:cNvSpPr/>
          <p:nvPr/>
        </p:nvSpPr>
        <p:spPr>
          <a:xfrm>
            <a:off x="7400671" y="5815688"/>
            <a:ext cx="2519183" cy="647076"/>
          </a:xfrm>
          <a:prstGeom prst="ellipse">
            <a:avLst/>
          </a:prstGeom>
          <a:noFill/>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GB" sz="1200" dirty="0">
              <a:latin typeface="+mn-lt"/>
            </a:endParaRPr>
          </a:p>
        </p:txBody>
      </p:sp>
    </p:spTree>
    <p:extLst>
      <p:ext uri="{BB962C8B-B14F-4D97-AF65-F5344CB8AC3E}">
        <p14:creationId xmlns:p14="http://schemas.microsoft.com/office/powerpoint/2010/main" val="4743339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tabLst>
                <a:tab pos="1790700" algn="l"/>
              </a:tabLst>
            </a:pPr>
            <a:r>
              <a:rPr lang="de-DE" dirty="0" smtClean="0"/>
              <a:t>Eine </a:t>
            </a:r>
            <a:r>
              <a:rPr lang="de-CH" dirty="0"/>
              <a:t>öffentlich-rechtliche Anstalt des Bundes </a:t>
            </a:r>
            <a:r>
              <a:rPr lang="de-CH" dirty="0" smtClean="0"/>
              <a:t>soll in Zukunft für die Innovationsförderung zuständig sein</a:t>
            </a:r>
            <a:endParaRPr lang="de-CH" dirty="0"/>
          </a:p>
        </p:txBody>
      </p:sp>
      <p:sp>
        <p:nvSpPr>
          <p:cNvPr id="9" name="Content Placeholder 8"/>
          <p:cNvSpPr>
            <a:spLocks noGrp="1"/>
          </p:cNvSpPr>
          <p:nvPr>
            <p:ph idx="1"/>
          </p:nvPr>
        </p:nvSpPr>
        <p:spPr>
          <a:xfrm>
            <a:off x="2341092" y="1679577"/>
            <a:ext cx="7269633" cy="1520824"/>
          </a:xfrm>
        </p:spPr>
        <p:txBody>
          <a:bodyPr>
            <a:noAutofit/>
          </a:bodyPr>
          <a:lstStyle/>
          <a:p>
            <a:pPr>
              <a:spcBef>
                <a:spcPts val="300"/>
              </a:spcBef>
            </a:pPr>
            <a:r>
              <a:rPr lang="de-CH" sz="1400" dirty="0"/>
              <a:t>Die  heutige  Kommission  für  Technologie  und  Innovation  (KTI)  soll  in  eine </a:t>
            </a:r>
            <a:r>
              <a:rPr lang="de-CH" sz="1400" dirty="0" smtClean="0"/>
              <a:t>öffentlich-rechtliche </a:t>
            </a:r>
            <a:r>
              <a:rPr lang="de-CH" sz="1400" dirty="0"/>
              <a:t>Anstalt des Bundes mit eigener Rechtspersönlichkeit mit der </a:t>
            </a:r>
            <a:r>
              <a:rPr lang="de-CH" sz="1400" dirty="0" smtClean="0"/>
              <a:t>Bezeichnung  </a:t>
            </a:r>
            <a:r>
              <a:rPr lang="de-CH" sz="1400" dirty="0"/>
              <a:t>«Schweizerische  Agentur  für  </a:t>
            </a:r>
            <a:r>
              <a:rPr lang="de-CH" sz="1400" dirty="0" smtClean="0"/>
              <a:t>Innovationsförderung  </a:t>
            </a:r>
            <a:r>
              <a:rPr lang="de-CH" sz="1400" dirty="0"/>
              <a:t>(</a:t>
            </a:r>
            <a:r>
              <a:rPr lang="de-CH" sz="1400" dirty="0" err="1"/>
              <a:t>Innosuisse</a:t>
            </a:r>
            <a:r>
              <a:rPr lang="de-CH" sz="1400" dirty="0"/>
              <a:t>)» </a:t>
            </a:r>
            <a:r>
              <a:rPr lang="de-CH" sz="1400" dirty="0" smtClean="0"/>
              <a:t>umgewandelt </a:t>
            </a:r>
            <a:r>
              <a:rPr lang="de-CH" sz="1400" dirty="0"/>
              <a:t>werden. Damit soll die Agentur des Bundes im Interesse der </a:t>
            </a:r>
            <a:r>
              <a:rPr lang="de-CH" sz="1400" dirty="0" smtClean="0"/>
              <a:t>Schweizer </a:t>
            </a:r>
            <a:r>
              <a:rPr lang="de-CH" sz="1400" dirty="0"/>
              <a:t>Volkswirtschaft besser für die zukünftigen Herausforderungen in der </a:t>
            </a:r>
            <a:r>
              <a:rPr lang="de-CH" sz="1400" dirty="0" smtClean="0"/>
              <a:t>Innovationsförderung  </a:t>
            </a:r>
            <a:r>
              <a:rPr lang="de-CH" sz="1400" dirty="0"/>
              <a:t>gewappnet  sein.  Den  eidgenössischen  Räten  wird  dafür  das  </a:t>
            </a:r>
            <a:r>
              <a:rPr lang="de-CH" sz="1400" dirty="0" smtClean="0"/>
              <a:t>neue </a:t>
            </a:r>
            <a:r>
              <a:rPr lang="de-CH" sz="1400" dirty="0" err="1" smtClean="0"/>
              <a:t>Innosuisse</a:t>
            </a:r>
            <a:r>
              <a:rPr lang="de-CH" sz="1400" dirty="0" smtClean="0"/>
              <a:t>-Gesetz  </a:t>
            </a:r>
            <a:r>
              <a:rPr lang="de-CH" sz="1400" dirty="0"/>
              <a:t>mit  den  </a:t>
            </a:r>
            <a:r>
              <a:rPr lang="de-CH" sz="1400" dirty="0" smtClean="0"/>
              <a:t>entsprechen-den  </a:t>
            </a:r>
            <a:r>
              <a:rPr lang="de-CH" sz="1400" dirty="0"/>
              <a:t>Änderungen  des  </a:t>
            </a:r>
            <a:r>
              <a:rPr lang="de-CH" sz="1400" dirty="0" smtClean="0"/>
              <a:t>Forschungs- und Innovationsförderungsgesetzes vorgelegt.</a:t>
            </a:r>
            <a:endParaRPr lang="de-DE" sz="1400" dirty="0" smtClean="0"/>
          </a:p>
        </p:txBody>
      </p:sp>
      <p:sp>
        <p:nvSpPr>
          <p:cNvPr id="4" name="Slide Number Placeholder 3"/>
          <p:cNvSpPr>
            <a:spLocks noGrp="1"/>
          </p:cNvSpPr>
          <p:nvPr>
            <p:ph type="sldNum" sz="quarter" idx="12"/>
          </p:nvPr>
        </p:nvSpPr>
        <p:spPr/>
        <p:txBody>
          <a:bodyPr/>
          <a:lstStyle/>
          <a:p>
            <a:fld id="{1B101894-CD26-4755-B2AE-6750C1357069}" type="slidenum">
              <a:rPr lang="de-CH" smtClean="0"/>
              <a:t>30</a:t>
            </a:fld>
            <a:endParaRPr lang="de-CH"/>
          </a:p>
        </p:txBody>
      </p:sp>
      <p:sp>
        <p:nvSpPr>
          <p:cNvPr id="5" name="Rectangle 4"/>
          <p:cNvSpPr/>
          <p:nvPr/>
        </p:nvSpPr>
        <p:spPr>
          <a:xfrm>
            <a:off x="277200" y="1679577"/>
            <a:ext cx="1816100" cy="1520824"/>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Worum es geht</a:t>
            </a:r>
            <a:endParaRPr lang="en-US" sz="1600" b="1" dirty="0">
              <a:solidFill>
                <a:schemeClr val="bg1"/>
              </a:solidFill>
            </a:endParaRPr>
          </a:p>
        </p:txBody>
      </p:sp>
      <p:sp>
        <p:nvSpPr>
          <p:cNvPr id="10" name="Content Placeholder 8"/>
          <p:cNvSpPr txBox="1">
            <a:spLocks/>
          </p:cNvSpPr>
          <p:nvPr/>
        </p:nvSpPr>
        <p:spPr>
          <a:xfrm>
            <a:off x="2341092" y="3272498"/>
            <a:ext cx="7269633" cy="1299499"/>
          </a:xfrm>
          <a:prstGeom prst="rect">
            <a:avLst/>
          </a:prstGeom>
        </p:spPr>
        <p:txBody>
          <a:bodyPr vert="horz" lIns="0" tIns="0" rIns="0" bIns="0" rtlCol="0">
            <a:noAutofit/>
          </a:bodyPr>
          <a:lst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de-DE" sz="1400" dirty="0" smtClean="0"/>
              <a:t>Die SVP lehnt das </a:t>
            </a:r>
            <a:r>
              <a:rPr lang="de-DE" sz="1400" dirty="0" err="1" smtClean="0"/>
              <a:t>Innosuisse</a:t>
            </a:r>
            <a:r>
              <a:rPr lang="de-DE" sz="1400" dirty="0"/>
              <a:t>-</a:t>
            </a:r>
            <a:r>
              <a:rPr lang="de-DE" sz="1400" dirty="0" smtClean="0"/>
              <a:t>Gesetz ab. </a:t>
            </a:r>
            <a:r>
              <a:rPr lang="de-CH" sz="1400" dirty="0"/>
              <a:t>Dieses unnötige Bundesgesetz </a:t>
            </a:r>
            <a:r>
              <a:rPr lang="de-CH" sz="1400" dirty="0" smtClean="0"/>
              <a:t>führt dazu</a:t>
            </a:r>
            <a:r>
              <a:rPr lang="de-CH" sz="1400" dirty="0"/>
              <a:t>, dass die staatliche Innovationsbürokratie langfristig ausgebaut wird und höhere Kosten entstehen. Der Begriff „Innovation“ ist heute zu einem Leitbegriff für alle möglichen Begehrlichkeiten und Staatsinterventionen geworden, obwohl echte Innovation nur in einem freiheitlichen und privatwirtschaftlichen Umfeld stattfinden kann. </a:t>
            </a:r>
            <a:r>
              <a:rPr lang="de-CH" sz="1400" dirty="0" smtClean="0"/>
              <a:t>Meist </a:t>
            </a:r>
            <a:r>
              <a:rPr lang="de-CH" sz="1400" dirty="0"/>
              <a:t>heisst es heute schlicht: mehr Steuergelder, Subventionen und weitere Staatsinterventionen.</a:t>
            </a:r>
            <a:endParaRPr lang="de-DE" sz="1400" dirty="0"/>
          </a:p>
        </p:txBody>
      </p:sp>
      <p:sp>
        <p:nvSpPr>
          <p:cNvPr id="11" name="Rectangle 10"/>
          <p:cNvSpPr/>
          <p:nvPr/>
        </p:nvSpPr>
        <p:spPr>
          <a:xfrm>
            <a:off x="277200" y="3272498"/>
            <a:ext cx="1816100" cy="1299499"/>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Position der SVP</a:t>
            </a:r>
            <a:endParaRPr lang="en-US" sz="1600" b="1" dirty="0">
              <a:solidFill>
                <a:schemeClr val="bg1"/>
              </a:solidFill>
            </a:endParaRPr>
          </a:p>
        </p:txBody>
      </p:sp>
      <p:sp>
        <p:nvSpPr>
          <p:cNvPr id="12" name="Content Placeholder 8"/>
          <p:cNvSpPr txBox="1">
            <a:spLocks/>
          </p:cNvSpPr>
          <p:nvPr/>
        </p:nvSpPr>
        <p:spPr>
          <a:xfrm>
            <a:off x="2341092" y="4668043"/>
            <a:ext cx="7269633" cy="1088521"/>
          </a:xfrm>
          <a:prstGeom prst="rect">
            <a:avLst/>
          </a:prstGeom>
        </p:spPr>
        <p:txBody>
          <a:bodyPr vert="horz" lIns="0" tIns="0" rIns="0" bIns="0" rtlCol="0">
            <a:noAutofit/>
          </a:bodyPr>
          <a:lst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sz="1400" dirty="0"/>
              <a:t>Der Nationalrat sprach sich als </a:t>
            </a:r>
            <a:r>
              <a:rPr lang="de-CH" sz="1400" dirty="0" err="1"/>
              <a:t>Erstrat</a:t>
            </a:r>
            <a:r>
              <a:rPr lang="de-CH" sz="1400" dirty="0"/>
              <a:t> mit 126 zu 55 Stimmen bei 12 Enthaltungen entgegen dem Willen der SVP für das </a:t>
            </a:r>
            <a:r>
              <a:rPr lang="de-CH" sz="1400" dirty="0" err="1" smtClean="0"/>
              <a:t>Innosuisse</a:t>
            </a:r>
            <a:r>
              <a:rPr lang="de-CH" sz="1400" dirty="0" smtClean="0"/>
              <a:t>-Gesetz </a:t>
            </a:r>
            <a:r>
              <a:rPr lang="de-CH" sz="1400" dirty="0"/>
              <a:t>aus. </a:t>
            </a:r>
            <a:r>
              <a:rPr lang="de-CH" sz="1400" dirty="0" smtClean="0"/>
              <a:t>Als </a:t>
            </a:r>
            <a:r>
              <a:rPr lang="de-CH" sz="1400" dirty="0"/>
              <a:t>neue Aufgabe kommt die Förderung von hochqualifizierten Hochschulabsolventen im Innovationsbereich hinzu. Gemäss Nationalrat soll die Förderung nicht nur mit Stipendien, sondern auch mit zinslosen Darlehen erfolgen. Das Geschäft geht nun an den Ständerat.</a:t>
            </a:r>
          </a:p>
        </p:txBody>
      </p:sp>
      <p:sp>
        <p:nvSpPr>
          <p:cNvPr id="13" name="Rectangle 12"/>
          <p:cNvSpPr/>
          <p:nvPr/>
        </p:nvSpPr>
        <p:spPr>
          <a:xfrm>
            <a:off x="277200" y="4668043"/>
            <a:ext cx="1816100" cy="1088521"/>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Ergebnis in den Räten</a:t>
            </a:r>
            <a:endParaRPr lang="en-US" sz="1600" b="1" dirty="0">
              <a:solidFill>
                <a:schemeClr val="bg1"/>
              </a:solidFill>
            </a:endParaRPr>
          </a:p>
        </p:txBody>
      </p:sp>
      <p:sp>
        <p:nvSpPr>
          <p:cNvPr id="14" name="TextBox 13"/>
          <p:cNvSpPr txBox="1"/>
          <p:nvPr/>
        </p:nvSpPr>
        <p:spPr>
          <a:xfrm>
            <a:off x="586621" y="144126"/>
            <a:ext cx="1359346" cy="184666"/>
          </a:xfrm>
          <a:prstGeom prst="rect">
            <a:avLst/>
          </a:prstGeom>
          <a:noFill/>
        </p:spPr>
        <p:txBody>
          <a:bodyPr wrap="none" lIns="0" tIns="0" rIns="0" bIns="0" rtlCol="0">
            <a:spAutoFit/>
          </a:bodyPr>
          <a:lstStyle/>
          <a:p>
            <a:r>
              <a:rPr lang="de-DE" sz="1200" b="1" dirty="0" err="1"/>
              <a:t>Innosuisse</a:t>
            </a:r>
            <a:r>
              <a:rPr lang="de-DE" sz="1200" b="1" dirty="0"/>
              <a:t>-Gesetz</a:t>
            </a:r>
          </a:p>
        </p:txBody>
      </p:sp>
      <p:sp>
        <p:nvSpPr>
          <p:cNvPr id="16" name="Oval 15"/>
          <p:cNvSpPr/>
          <p:nvPr/>
        </p:nvSpPr>
        <p:spPr>
          <a:xfrm>
            <a:off x="300624" y="126511"/>
            <a:ext cx="252000" cy="252000"/>
          </a:xfrm>
          <a:prstGeom prst="ellipse">
            <a:avLst/>
          </a:prstGeom>
          <a:solidFill>
            <a:srgbClr val="066BB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200" b="1" dirty="0" smtClean="0">
                <a:solidFill>
                  <a:schemeClr val="bg1"/>
                </a:solidFill>
                <a:latin typeface="+mn-lt"/>
              </a:rPr>
              <a:t>10</a:t>
            </a:r>
            <a:endParaRPr lang="en-US" sz="1200" b="1" dirty="0">
              <a:solidFill>
                <a:schemeClr val="bg1"/>
              </a:solidFill>
              <a:latin typeface="+mn-lt"/>
            </a:endParaRPr>
          </a:p>
        </p:txBody>
      </p:sp>
    </p:spTree>
    <p:extLst>
      <p:ext uri="{BB962C8B-B14F-4D97-AF65-F5344CB8AC3E}">
        <p14:creationId xmlns:p14="http://schemas.microsoft.com/office/powerpoint/2010/main" val="7212869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tabLst>
                <a:tab pos="1790700" algn="l"/>
              </a:tabLst>
            </a:pPr>
            <a:r>
              <a:rPr lang="de-CH" dirty="0" smtClean="0"/>
              <a:t>Mehr gespeicherte </a:t>
            </a:r>
            <a:r>
              <a:rPr lang="de-CH" dirty="0"/>
              <a:t>Strafdaten  </a:t>
            </a:r>
            <a:r>
              <a:rPr lang="de-CH" dirty="0" smtClean="0"/>
              <a:t>und massvolle Ausdehnung der Zugangsrechte im </a:t>
            </a:r>
            <a:r>
              <a:rPr lang="de-CH" dirty="0"/>
              <a:t>Strafregister-Informationssystem</a:t>
            </a:r>
          </a:p>
        </p:txBody>
      </p:sp>
      <p:sp>
        <p:nvSpPr>
          <p:cNvPr id="9" name="Content Placeholder 8"/>
          <p:cNvSpPr>
            <a:spLocks noGrp="1"/>
          </p:cNvSpPr>
          <p:nvPr>
            <p:ph idx="1"/>
          </p:nvPr>
        </p:nvSpPr>
        <p:spPr>
          <a:xfrm>
            <a:off x="2341092" y="1679576"/>
            <a:ext cx="7269633" cy="1934268"/>
          </a:xfrm>
        </p:spPr>
        <p:txBody>
          <a:bodyPr>
            <a:noAutofit/>
          </a:bodyPr>
          <a:lstStyle/>
          <a:p>
            <a:pPr>
              <a:spcBef>
                <a:spcPts val="300"/>
              </a:spcBef>
            </a:pPr>
            <a:r>
              <a:rPr lang="de-CH" sz="1400" dirty="0"/>
              <a:t>Das  Strafregisterrecht  wird  einer  Totalrevision  unterzogen.  Die  aktuellen  Regeln </a:t>
            </a:r>
            <a:r>
              <a:rPr lang="de-CH" sz="1400" dirty="0" smtClean="0"/>
              <a:t>müssen  </a:t>
            </a:r>
            <a:r>
              <a:rPr lang="de-CH" sz="1400" dirty="0"/>
              <a:t>an  die  veränderten  gesellschaftlichen  Sicherheitsbedürfnisse  angepasst  </a:t>
            </a:r>
            <a:r>
              <a:rPr lang="de-CH" sz="1400" dirty="0" smtClean="0"/>
              <a:t>werden</a:t>
            </a:r>
            <a:r>
              <a:rPr lang="de-CH" sz="1400" dirty="0"/>
              <a:t>. Damit Behörden über bessere </a:t>
            </a:r>
            <a:r>
              <a:rPr lang="de-CH" sz="1400" dirty="0" err="1"/>
              <a:t>Entscheidgrundlagen</a:t>
            </a:r>
            <a:r>
              <a:rPr lang="de-CH" sz="1400" dirty="0"/>
              <a:t> verfügen, werden im </a:t>
            </a:r>
            <a:r>
              <a:rPr lang="de-CH" sz="1400" dirty="0" smtClean="0"/>
              <a:t>Strafregister-Informationssystem  </a:t>
            </a:r>
            <a:r>
              <a:rPr lang="de-CH" sz="1400" dirty="0"/>
              <a:t>VOSTRA  mehr  Strafdaten  gespeichert  und  die  </a:t>
            </a:r>
            <a:r>
              <a:rPr lang="de-CH" sz="1400" dirty="0" smtClean="0"/>
              <a:t>Zugangsrechte   </a:t>
            </a:r>
            <a:r>
              <a:rPr lang="de-CH" sz="1400" dirty="0"/>
              <a:t>massvoll   ausgedehnt.   Als   Gegengewicht   wird   aber   auch   </a:t>
            </a:r>
            <a:r>
              <a:rPr lang="de-CH" sz="1400" dirty="0" smtClean="0"/>
              <a:t>der Datenschutz </a:t>
            </a:r>
            <a:r>
              <a:rPr lang="de-CH" sz="1400" dirty="0"/>
              <a:t>verbessert, indem eine präzisere Regelung auf Gesetzesstufe </a:t>
            </a:r>
            <a:r>
              <a:rPr lang="de-CH" sz="1400" dirty="0" smtClean="0"/>
              <a:t>geschaffen</a:t>
            </a:r>
            <a:r>
              <a:rPr lang="de-CH" sz="1400" dirty="0"/>
              <a:t>,  das  Auskunftsrecht  von  Privaten  gestärkt  und  die  behördlichen  Kontrollen  </a:t>
            </a:r>
            <a:r>
              <a:rPr lang="de-CH" sz="1400" dirty="0" err="1" smtClean="0"/>
              <a:t>intensi</a:t>
            </a:r>
            <a:r>
              <a:rPr lang="de-CH" sz="1400" dirty="0" smtClean="0"/>
              <a:t>-viert  </a:t>
            </a:r>
            <a:r>
              <a:rPr lang="de-CH" sz="1400" dirty="0"/>
              <a:t>werden.  Neu  wird  es  auch  möglich,  verurteilte  Unternehmen  in  </a:t>
            </a:r>
            <a:r>
              <a:rPr lang="de-CH" sz="1400" dirty="0" smtClean="0"/>
              <a:t>VOSTRA </a:t>
            </a:r>
            <a:r>
              <a:rPr lang="de-CH" sz="1400" dirty="0"/>
              <a:t>zu registrieren. </a:t>
            </a:r>
            <a:endParaRPr lang="de-DE" sz="1400" dirty="0" smtClean="0"/>
          </a:p>
        </p:txBody>
      </p:sp>
      <p:sp>
        <p:nvSpPr>
          <p:cNvPr id="4" name="Slide Number Placeholder 3"/>
          <p:cNvSpPr>
            <a:spLocks noGrp="1"/>
          </p:cNvSpPr>
          <p:nvPr>
            <p:ph type="sldNum" sz="quarter" idx="12"/>
          </p:nvPr>
        </p:nvSpPr>
        <p:spPr/>
        <p:txBody>
          <a:bodyPr/>
          <a:lstStyle/>
          <a:p>
            <a:fld id="{1B101894-CD26-4755-B2AE-6750C1357069}" type="slidenum">
              <a:rPr lang="de-CH" smtClean="0"/>
              <a:t>31</a:t>
            </a:fld>
            <a:endParaRPr lang="de-CH"/>
          </a:p>
        </p:txBody>
      </p:sp>
      <p:sp>
        <p:nvSpPr>
          <p:cNvPr id="5" name="Rectangle 4"/>
          <p:cNvSpPr/>
          <p:nvPr/>
        </p:nvSpPr>
        <p:spPr>
          <a:xfrm>
            <a:off x="277200" y="1679576"/>
            <a:ext cx="1816100" cy="1934268"/>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Worum es geht</a:t>
            </a:r>
            <a:endParaRPr lang="en-US" sz="1600" b="1" dirty="0">
              <a:solidFill>
                <a:schemeClr val="bg1"/>
              </a:solidFill>
            </a:endParaRPr>
          </a:p>
        </p:txBody>
      </p:sp>
      <p:sp>
        <p:nvSpPr>
          <p:cNvPr id="10" name="Content Placeholder 8"/>
          <p:cNvSpPr txBox="1">
            <a:spLocks/>
          </p:cNvSpPr>
          <p:nvPr/>
        </p:nvSpPr>
        <p:spPr>
          <a:xfrm>
            <a:off x="2341092" y="3703899"/>
            <a:ext cx="7269633" cy="881956"/>
          </a:xfrm>
          <a:prstGeom prst="rect">
            <a:avLst/>
          </a:prstGeom>
        </p:spPr>
        <p:txBody>
          <a:bodyPr vert="horz" lIns="0" tIns="0" rIns="0" bIns="0" rtlCol="0">
            <a:noAutofit/>
          </a:bodyPr>
          <a:lst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de-CH" sz="1400" dirty="0"/>
              <a:t>Aus Sicht der SVP ist die Vorlage grundsätzlich zu unterstützen. Sie passt zum einen das Strafregister den Bedürfnissen vieler Verwaltungsbehörden an und respektiert gleichzeitig datenschutzrechtliche Bestimmungen. </a:t>
            </a:r>
            <a:r>
              <a:rPr lang="de-CH" sz="1400" dirty="0" smtClean="0"/>
              <a:t>Jedoch ist es </a:t>
            </a:r>
            <a:r>
              <a:rPr lang="de-CH" sz="1400" dirty="0"/>
              <a:t>fraglich, ob es neben dem Strafregister für natürliche Personen eines für juristische Personen tatsächlich braucht.</a:t>
            </a:r>
            <a:endParaRPr lang="de-DE" sz="1400" dirty="0"/>
          </a:p>
        </p:txBody>
      </p:sp>
      <p:sp>
        <p:nvSpPr>
          <p:cNvPr id="11" name="Rectangle 10"/>
          <p:cNvSpPr/>
          <p:nvPr/>
        </p:nvSpPr>
        <p:spPr>
          <a:xfrm>
            <a:off x="277200" y="3703899"/>
            <a:ext cx="1816100" cy="881956"/>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Position der SVP</a:t>
            </a:r>
            <a:endParaRPr lang="en-US" sz="1600" b="1" dirty="0">
              <a:solidFill>
                <a:schemeClr val="bg1"/>
              </a:solidFill>
            </a:endParaRPr>
          </a:p>
        </p:txBody>
      </p:sp>
      <p:sp>
        <p:nvSpPr>
          <p:cNvPr id="12" name="Content Placeholder 8"/>
          <p:cNvSpPr txBox="1">
            <a:spLocks/>
          </p:cNvSpPr>
          <p:nvPr/>
        </p:nvSpPr>
        <p:spPr>
          <a:xfrm>
            <a:off x="2341092" y="4700156"/>
            <a:ext cx="7269633" cy="1541894"/>
          </a:xfrm>
          <a:prstGeom prst="rect">
            <a:avLst/>
          </a:prstGeom>
        </p:spPr>
        <p:txBody>
          <a:bodyPr vert="horz" lIns="0" tIns="0" rIns="0" bIns="0" rtlCol="0">
            <a:noAutofit/>
          </a:bodyPr>
          <a:lst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sz="1400" dirty="0"/>
              <a:t>Der Zugang zum Strafregister soll verbessert werden. Der Nationalrat hat sich als </a:t>
            </a:r>
            <a:r>
              <a:rPr lang="de-CH" sz="1400" dirty="0" err="1"/>
              <a:t>Zweitrat</a:t>
            </a:r>
            <a:r>
              <a:rPr lang="de-CH" sz="1400" dirty="0"/>
              <a:t> dafür ausgesprochen, den Zugang zum Strafregister-Informationssystem VOSTRA </a:t>
            </a:r>
            <a:r>
              <a:rPr lang="de-CH" sz="1400" dirty="0" smtClean="0"/>
              <a:t>neu </a:t>
            </a:r>
            <a:r>
              <a:rPr lang="de-CH" sz="1400" dirty="0"/>
              <a:t>zu regeln In der Beratung nahm der Nationalrat zudem einen Antrag seiner Kommission an, wonach der Strafregistereintrag bei bestimmten schweren Gewalt- und Sexualstraftaten lebenslänglich bestehen bleibt und nur beim Tod des Täters entfernt wird. Abgelehnt wurde wie bereits vom </a:t>
            </a:r>
            <a:r>
              <a:rPr lang="de-CH" sz="1400" dirty="0" err="1"/>
              <a:t>Erstrat</a:t>
            </a:r>
            <a:r>
              <a:rPr lang="de-CH" sz="1400" dirty="0"/>
              <a:t> die Einführung eines Strafregisters für </a:t>
            </a:r>
            <a:r>
              <a:rPr lang="de-CH" sz="1400" dirty="0" smtClean="0"/>
              <a:t>Unternehmen. </a:t>
            </a:r>
            <a:r>
              <a:rPr lang="de-CH" sz="1400" dirty="0"/>
              <a:t>Die Vorlage geht nun zurück an den Ständerat.</a:t>
            </a:r>
          </a:p>
        </p:txBody>
      </p:sp>
      <p:sp>
        <p:nvSpPr>
          <p:cNvPr id="13" name="Rectangle 12"/>
          <p:cNvSpPr/>
          <p:nvPr/>
        </p:nvSpPr>
        <p:spPr>
          <a:xfrm>
            <a:off x="277200" y="4700156"/>
            <a:ext cx="1816100" cy="1541894"/>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Ergebnis in den Räten</a:t>
            </a:r>
            <a:endParaRPr lang="en-US" sz="1600" b="1" dirty="0">
              <a:solidFill>
                <a:schemeClr val="bg1"/>
              </a:solidFill>
            </a:endParaRPr>
          </a:p>
        </p:txBody>
      </p:sp>
      <p:sp>
        <p:nvSpPr>
          <p:cNvPr id="14" name="TextBox 13"/>
          <p:cNvSpPr txBox="1"/>
          <p:nvPr/>
        </p:nvSpPr>
        <p:spPr>
          <a:xfrm>
            <a:off x="586621" y="144126"/>
            <a:ext cx="2176878" cy="184666"/>
          </a:xfrm>
          <a:prstGeom prst="rect">
            <a:avLst/>
          </a:prstGeom>
          <a:noFill/>
        </p:spPr>
        <p:txBody>
          <a:bodyPr wrap="none" lIns="0" tIns="0" rIns="0" bIns="0" rtlCol="0">
            <a:spAutoFit/>
          </a:bodyPr>
          <a:lstStyle/>
          <a:p>
            <a:r>
              <a:rPr lang="de-DE" sz="1200" b="1" dirty="0"/>
              <a:t>Strafregistergesetz (VOSTRA)</a:t>
            </a:r>
          </a:p>
        </p:txBody>
      </p:sp>
      <p:sp>
        <p:nvSpPr>
          <p:cNvPr id="16" name="Oval 15"/>
          <p:cNvSpPr/>
          <p:nvPr/>
        </p:nvSpPr>
        <p:spPr>
          <a:xfrm>
            <a:off x="300624" y="126511"/>
            <a:ext cx="252000" cy="252000"/>
          </a:xfrm>
          <a:prstGeom prst="ellipse">
            <a:avLst/>
          </a:prstGeom>
          <a:solidFill>
            <a:srgbClr val="066BB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200" b="1" dirty="0" smtClean="0">
                <a:solidFill>
                  <a:schemeClr val="bg1"/>
                </a:solidFill>
                <a:latin typeface="+mn-lt"/>
              </a:rPr>
              <a:t>11</a:t>
            </a:r>
            <a:endParaRPr lang="en-US" sz="1200" b="1" dirty="0">
              <a:solidFill>
                <a:schemeClr val="bg1"/>
              </a:solidFill>
              <a:latin typeface="+mn-lt"/>
            </a:endParaRPr>
          </a:p>
        </p:txBody>
      </p:sp>
    </p:spTree>
    <p:extLst>
      <p:ext uri="{BB962C8B-B14F-4D97-AF65-F5344CB8AC3E}">
        <p14:creationId xmlns:p14="http://schemas.microsoft.com/office/powerpoint/2010/main" val="9934500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tabLst>
                <a:tab pos="1790700" algn="l"/>
              </a:tabLst>
            </a:pPr>
            <a:r>
              <a:rPr lang="de-CH" dirty="0" smtClean="0"/>
              <a:t>Zahlreiche weitere Geschäfte wurden behandelt (1/3)</a:t>
            </a:r>
            <a:endParaRPr lang="de-CH" dirty="0"/>
          </a:p>
        </p:txBody>
      </p:sp>
      <p:sp>
        <p:nvSpPr>
          <p:cNvPr id="4" name="Slide Number Placeholder 3"/>
          <p:cNvSpPr>
            <a:spLocks noGrp="1"/>
          </p:cNvSpPr>
          <p:nvPr>
            <p:ph type="sldNum" sz="quarter" idx="12"/>
          </p:nvPr>
        </p:nvSpPr>
        <p:spPr/>
        <p:txBody>
          <a:bodyPr/>
          <a:lstStyle/>
          <a:p>
            <a:fld id="{1B101894-CD26-4755-B2AE-6750C1357069}" type="slidenum">
              <a:rPr lang="de-CH" smtClean="0"/>
              <a:t>32</a:t>
            </a:fld>
            <a:endParaRPr lang="de-CH"/>
          </a:p>
        </p:txBody>
      </p:sp>
      <p:sp>
        <p:nvSpPr>
          <p:cNvPr id="17" name="Content Placeholder 8"/>
          <p:cNvSpPr txBox="1">
            <a:spLocks/>
          </p:cNvSpPr>
          <p:nvPr/>
        </p:nvSpPr>
        <p:spPr>
          <a:xfrm>
            <a:off x="2342368" y="1705396"/>
            <a:ext cx="7269633" cy="1127859"/>
          </a:xfrm>
          <a:prstGeom prst="rect">
            <a:avLst/>
          </a:prstGeom>
        </p:spPr>
        <p:txBody>
          <a:bodyPr vert="horz" lIns="0" tIns="0" rIns="0" bIns="0" rtlCol="0">
            <a:noAutofit/>
          </a:bodyPr>
          <a:lst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de-CH" sz="1400" dirty="0"/>
              <a:t>Der Nationalrat will längere Ladenöffnungszeiten. Er hat am Montag ein </a:t>
            </a:r>
            <a:r>
              <a:rPr lang="de-CH" sz="1400" dirty="0" smtClean="0"/>
              <a:t>Gesetz angenommen</a:t>
            </a:r>
            <a:r>
              <a:rPr lang="de-CH" sz="1400" dirty="0"/>
              <a:t>, das längere Öffnungszeiten in rund der Hälfte der Kantone zur Folge hätte. Der Ständerat hatte sich mit Stichentscheid des Ratspräsidenten dagegen ausgesprochen. Im Nationalrat war der Entscheid deutlicher: Der Rat hiess das Gesetz mit 122 zu 64 Stimmen bei 5 Enthaltungen gut. Nun ist wieder der Ständerat am Zug. </a:t>
            </a:r>
          </a:p>
        </p:txBody>
      </p:sp>
      <p:sp>
        <p:nvSpPr>
          <p:cNvPr id="18" name="Rectangle 30"/>
          <p:cNvSpPr/>
          <p:nvPr/>
        </p:nvSpPr>
        <p:spPr>
          <a:xfrm>
            <a:off x="277202" y="1705396"/>
            <a:ext cx="1816100" cy="1127859"/>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Längere Ladenöffnungs-zeiten</a:t>
            </a:r>
            <a:endParaRPr lang="en-US" sz="1600" b="1" dirty="0">
              <a:solidFill>
                <a:schemeClr val="bg1"/>
              </a:solidFill>
            </a:endParaRPr>
          </a:p>
        </p:txBody>
      </p:sp>
      <p:sp>
        <p:nvSpPr>
          <p:cNvPr id="19" name="Content Placeholder 8"/>
          <p:cNvSpPr txBox="1">
            <a:spLocks/>
          </p:cNvSpPr>
          <p:nvPr/>
        </p:nvSpPr>
        <p:spPr>
          <a:xfrm>
            <a:off x="2342366" y="2935144"/>
            <a:ext cx="7269633" cy="902566"/>
          </a:xfrm>
          <a:prstGeom prst="rect">
            <a:avLst/>
          </a:prstGeom>
        </p:spPr>
        <p:txBody>
          <a:bodyPr vert="horz" lIns="0" tIns="0" rIns="0" bIns="0" rtlCol="0">
            <a:noAutofit/>
          </a:bodyPr>
          <a:lst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sz="1400" dirty="0"/>
              <a:t>Volk und Stände sollen auf jeden Fall über Staatsverträge mit verfassungsmässigem Charakter abstimmen können. Das Parlament will diese heute schon geltende Regel explizit in der Verfassung verankern. Nach dem Nationalrat stimmte am Montag auch der Ständerat einer entsprechenden Motion </a:t>
            </a:r>
            <a:r>
              <a:rPr lang="de-CH" sz="1400" dirty="0" smtClean="0"/>
              <a:t>mit </a:t>
            </a:r>
            <a:r>
              <a:rPr lang="de-CH" sz="1400" dirty="0"/>
              <a:t>36 zu 9 Stimmen zu. </a:t>
            </a:r>
          </a:p>
        </p:txBody>
      </p:sp>
      <p:sp>
        <p:nvSpPr>
          <p:cNvPr id="23" name="Rectangle 30"/>
          <p:cNvSpPr/>
          <p:nvPr/>
        </p:nvSpPr>
        <p:spPr>
          <a:xfrm>
            <a:off x="277200" y="2935144"/>
            <a:ext cx="1816100" cy="902566"/>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a:solidFill>
                  <a:schemeClr val="bg1"/>
                </a:solidFill>
              </a:rPr>
              <a:t>Staatsverträge mit </a:t>
            </a:r>
            <a:r>
              <a:rPr lang="de-DE" sz="1600" b="1" dirty="0" smtClean="0">
                <a:solidFill>
                  <a:schemeClr val="bg1"/>
                </a:solidFill>
              </a:rPr>
              <a:t>verfassungs-</a:t>
            </a:r>
            <a:r>
              <a:rPr lang="de-DE" sz="1600" b="1" dirty="0" err="1" smtClean="0">
                <a:solidFill>
                  <a:schemeClr val="bg1"/>
                </a:solidFill>
              </a:rPr>
              <a:t>mässigem</a:t>
            </a:r>
            <a:r>
              <a:rPr lang="de-DE" sz="1600" b="1" dirty="0" smtClean="0">
                <a:solidFill>
                  <a:schemeClr val="bg1"/>
                </a:solidFill>
              </a:rPr>
              <a:t> </a:t>
            </a:r>
            <a:r>
              <a:rPr lang="de-DE" sz="1600" b="1" dirty="0">
                <a:solidFill>
                  <a:schemeClr val="bg1"/>
                </a:solidFill>
              </a:rPr>
              <a:t>Charakter </a:t>
            </a:r>
            <a:endParaRPr lang="en-US" sz="1600" b="1" dirty="0">
              <a:solidFill>
                <a:schemeClr val="bg1"/>
              </a:solidFill>
            </a:endParaRPr>
          </a:p>
        </p:txBody>
      </p:sp>
      <p:sp>
        <p:nvSpPr>
          <p:cNvPr id="24" name="Content Placeholder 8"/>
          <p:cNvSpPr txBox="1">
            <a:spLocks/>
          </p:cNvSpPr>
          <p:nvPr/>
        </p:nvSpPr>
        <p:spPr>
          <a:xfrm>
            <a:off x="2342368" y="5138075"/>
            <a:ext cx="7269633" cy="1099030"/>
          </a:xfrm>
          <a:prstGeom prst="rect">
            <a:avLst/>
          </a:prstGeom>
        </p:spPr>
        <p:txBody>
          <a:bodyPr vert="horz" lIns="0" tIns="0" rIns="0" bIns="0" rtlCol="0">
            <a:noAutofit/>
          </a:bodyPr>
          <a:lst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sz="1400" dirty="0" smtClean="0"/>
              <a:t>Praktika sollen auch in Zukunft länger als ein Jahr dauern können. Der Nationalrat hat eine Motion der SVP-Fraktion zur Begrenzung der Praktikumsdauer mit 96 zu 71 Stimmen abgelehnt, bei 25 Enthaltungen der Ratslinken. Nach Ansicht der SVP bieten Unternehmen zunehmend Praktika an, um Personalkosten zu sparen. Die Grundidee eines Praktikums, nämlich Berufserfahrung zu sammeln, werde damit untergraben. </a:t>
            </a:r>
            <a:endParaRPr lang="de-CH" sz="1400" dirty="0"/>
          </a:p>
        </p:txBody>
      </p:sp>
      <p:sp>
        <p:nvSpPr>
          <p:cNvPr id="25" name="Rectangle 30"/>
          <p:cNvSpPr/>
          <p:nvPr/>
        </p:nvSpPr>
        <p:spPr>
          <a:xfrm>
            <a:off x="277202" y="5138075"/>
            <a:ext cx="1816100" cy="1099030"/>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Keine Beschränkung der Praktikums-dauer</a:t>
            </a:r>
            <a:endParaRPr lang="en-US" sz="1600" b="1" dirty="0">
              <a:solidFill>
                <a:schemeClr val="bg1"/>
              </a:solidFill>
            </a:endParaRPr>
          </a:p>
        </p:txBody>
      </p:sp>
      <p:sp>
        <p:nvSpPr>
          <p:cNvPr id="34" name="TextBox 33"/>
          <p:cNvSpPr txBox="1"/>
          <p:nvPr/>
        </p:nvSpPr>
        <p:spPr>
          <a:xfrm>
            <a:off x="586621" y="144126"/>
            <a:ext cx="1910779" cy="184666"/>
          </a:xfrm>
          <a:prstGeom prst="rect">
            <a:avLst/>
          </a:prstGeom>
          <a:noFill/>
        </p:spPr>
        <p:txBody>
          <a:bodyPr wrap="none" lIns="0" tIns="0" rIns="0" bIns="0" rtlCol="0">
            <a:spAutoFit/>
          </a:bodyPr>
          <a:lstStyle/>
          <a:p>
            <a:r>
              <a:rPr lang="de-CH" sz="1200" b="1" dirty="0" smtClean="0">
                <a:latin typeface="Arial" pitchFamily="34" charset="0"/>
                <a:cs typeface="Arial" pitchFamily="34" charset="0"/>
              </a:rPr>
              <a:t>Diverse weitere Geschäfte</a:t>
            </a:r>
            <a:endParaRPr lang="de-CH" sz="1200" b="1" dirty="0">
              <a:latin typeface="Arial" pitchFamily="34" charset="0"/>
              <a:cs typeface="Arial" pitchFamily="34" charset="0"/>
            </a:endParaRPr>
          </a:p>
        </p:txBody>
      </p:sp>
      <p:sp>
        <p:nvSpPr>
          <p:cNvPr id="35" name="Oval 34"/>
          <p:cNvSpPr/>
          <p:nvPr/>
        </p:nvSpPr>
        <p:spPr>
          <a:xfrm>
            <a:off x="300624" y="126511"/>
            <a:ext cx="252000" cy="252000"/>
          </a:xfrm>
          <a:prstGeom prst="ellipse">
            <a:avLst/>
          </a:prstGeom>
          <a:solidFill>
            <a:srgbClr val="066BB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CH" sz="1200" b="1" dirty="0" smtClean="0">
                <a:solidFill>
                  <a:schemeClr val="bg1"/>
                </a:solidFill>
                <a:latin typeface="+mn-lt"/>
              </a:rPr>
              <a:t>12</a:t>
            </a:r>
            <a:endParaRPr lang="de-CH" sz="1200" b="1" dirty="0">
              <a:solidFill>
                <a:schemeClr val="bg1"/>
              </a:solidFill>
              <a:latin typeface="+mn-lt"/>
            </a:endParaRPr>
          </a:p>
        </p:txBody>
      </p:sp>
      <p:sp>
        <p:nvSpPr>
          <p:cNvPr id="14" name="Content Placeholder 8"/>
          <p:cNvSpPr txBox="1">
            <a:spLocks/>
          </p:cNvSpPr>
          <p:nvPr/>
        </p:nvSpPr>
        <p:spPr>
          <a:xfrm>
            <a:off x="2342368" y="3943858"/>
            <a:ext cx="7269633" cy="1093033"/>
          </a:xfrm>
          <a:prstGeom prst="rect">
            <a:avLst/>
          </a:prstGeom>
        </p:spPr>
        <p:txBody>
          <a:bodyPr vert="horz" lIns="0" tIns="0" rIns="0" bIns="0" rtlCol="0">
            <a:noAutofit/>
          </a:bodyPr>
          <a:lst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sz="1400" dirty="0"/>
              <a:t>Der Nationalrat will das Familienrecht anpassen. Er beauftragt den Bundesrat, die Einführung eines "</a:t>
            </a:r>
            <a:r>
              <a:rPr lang="de-CH" sz="1400" dirty="0" err="1"/>
              <a:t>Pacte</a:t>
            </a:r>
            <a:r>
              <a:rPr lang="de-CH" sz="1400" dirty="0"/>
              <a:t> </a:t>
            </a:r>
            <a:r>
              <a:rPr lang="de-CH" sz="1400" dirty="0" err="1"/>
              <a:t>civil</a:t>
            </a:r>
            <a:r>
              <a:rPr lang="de-CH" sz="1400" dirty="0"/>
              <a:t> de </a:t>
            </a:r>
            <a:r>
              <a:rPr lang="de-CH" sz="1400" dirty="0" err="1"/>
              <a:t>solidarité</a:t>
            </a:r>
            <a:r>
              <a:rPr lang="de-CH" sz="1400" dirty="0"/>
              <a:t>" (PACS) - einer Art "Ehe light" - zu prüfen. Zwei Postulate </a:t>
            </a:r>
            <a:r>
              <a:rPr lang="de-CH" sz="1400" dirty="0" smtClean="0"/>
              <a:t>diesbezüglich </a:t>
            </a:r>
            <a:r>
              <a:rPr lang="de-CH" sz="1400" dirty="0"/>
              <a:t>wurden mit 96 zu 83 Stimmen bei 7 Enthaltungen beziehungsweise 96 zu 82 Stimmen bei 9 Enthaltungen gutgeheissen. Dagegen stellten sich CVP und SVP. </a:t>
            </a:r>
          </a:p>
        </p:txBody>
      </p:sp>
      <p:sp>
        <p:nvSpPr>
          <p:cNvPr id="15" name="Rectangle 30"/>
          <p:cNvSpPr/>
          <p:nvPr/>
        </p:nvSpPr>
        <p:spPr>
          <a:xfrm>
            <a:off x="277202" y="3943858"/>
            <a:ext cx="1816100" cy="1093033"/>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err="1">
                <a:solidFill>
                  <a:schemeClr val="bg1"/>
                </a:solidFill>
              </a:rPr>
              <a:t>Pacte</a:t>
            </a:r>
            <a:r>
              <a:rPr lang="de-DE" sz="1600" b="1" dirty="0">
                <a:solidFill>
                  <a:schemeClr val="bg1"/>
                </a:solidFill>
              </a:rPr>
              <a:t> </a:t>
            </a:r>
            <a:r>
              <a:rPr lang="de-DE" sz="1600" b="1" dirty="0" err="1">
                <a:solidFill>
                  <a:schemeClr val="bg1"/>
                </a:solidFill>
              </a:rPr>
              <a:t>civil</a:t>
            </a:r>
            <a:r>
              <a:rPr lang="de-DE" sz="1600" b="1" dirty="0">
                <a:solidFill>
                  <a:schemeClr val="bg1"/>
                </a:solidFill>
              </a:rPr>
              <a:t> de </a:t>
            </a:r>
            <a:r>
              <a:rPr lang="de-DE" sz="1600" b="1" dirty="0" err="1">
                <a:solidFill>
                  <a:schemeClr val="bg1"/>
                </a:solidFill>
              </a:rPr>
              <a:t>solidarité</a:t>
            </a:r>
            <a:endParaRPr lang="en-US" sz="1600" b="1" dirty="0">
              <a:solidFill>
                <a:schemeClr val="bg1"/>
              </a:solidFill>
            </a:endParaRPr>
          </a:p>
        </p:txBody>
      </p:sp>
    </p:spTree>
    <p:extLst>
      <p:ext uri="{BB962C8B-B14F-4D97-AF65-F5344CB8AC3E}">
        <p14:creationId xmlns:p14="http://schemas.microsoft.com/office/powerpoint/2010/main" val="4728753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tabLst>
                <a:tab pos="1790700" algn="l"/>
              </a:tabLst>
            </a:pPr>
            <a:r>
              <a:rPr lang="de-CH" dirty="0" smtClean="0"/>
              <a:t>Zahlreiche weitere Geschäfte wurden behandelt (2/3)</a:t>
            </a:r>
            <a:endParaRPr lang="de-CH" dirty="0"/>
          </a:p>
        </p:txBody>
      </p:sp>
      <p:sp>
        <p:nvSpPr>
          <p:cNvPr id="4" name="Slide Number Placeholder 3"/>
          <p:cNvSpPr>
            <a:spLocks noGrp="1"/>
          </p:cNvSpPr>
          <p:nvPr>
            <p:ph type="sldNum" sz="quarter" idx="12"/>
          </p:nvPr>
        </p:nvSpPr>
        <p:spPr/>
        <p:txBody>
          <a:bodyPr/>
          <a:lstStyle/>
          <a:p>
            <a:fld id="{1B101894-CD26-4755-B2AE-6750C1357069}" type="slidenum">
              <a:rPr lang="de-CH" smtClean="0"/>
              <a:t>33</a:t>
            </a:fld>
            <a:endParaRPr lang="de-CH"/>
          </a:p>
        </p:txBody>
      </p:sp>
      <p:sp>
        <p:nvSpPr>
          <p:cNvPr id="17" name="Content Placeholder 8"/>
          <p:cNvSpPr txBox="1">
            <a:spLocks/>
          </p:cNvSpPr>
          <p:nvPr/>
        </p:nvSpPr>
        <p:spPr>
          <a:xfrm>
            <a:off x="2342368" y="1705397"/>
            <a:ext cx="7269633" cy="785036"/>
          </a:xfrm>
          <a:prstGeom prst="rect">
            <a:avLst/>
          </a:prstGeom>
        </p:spPr>
        <p:txBody>
          <a:bodyPr vert="horz" lIns="0" tIns="0" rIns="0" bIns="0" rtlCol="0">
            <a:noAutofit/>
          </a:bodyPr>
          <a:lst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sz="1400" dirty="0"/>
              <a:t>Der Ständerat lehnte eine Standesinitiative des Kantons Luzern </a:t>
            </a:r>
            <a:r>
              <a:rPr lang="de-CH" sz="1400" dirty="0" smtClean="0"/>
              <a:t>mit </a:t>
            </a:r>
            <a:r>
              <a:rPr lang="de-CH" sz="1400" dirty="0"/>
              <a:t>31 zu 4 Stimmen bei 5 Enthaltungen ab, welche Asylsuchende aus Eritrea nicht mehr als Flüchtlinge anzuerkennen wollte.</a:t>
            </a:r>
          </a:p>
        </p:txBody>
      </p:sp>
      <p:sp>
        <p:nvSpPr>
          <p:cNvPr id="18" name="Rectangle 30"/>
          <p:cNvSpPr/>
          <p:nvPr/>
        </p:nvSpPr>
        <p:spPr>
          <a:xfrm>
            <a:off x="277202" y="1705397"/>
            <a:ext cx="1816100" cy="785036"/>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Kein Flüchtlings-</a:t>
            </a:r>
            <a:r>
              <a:rPr lang="de-DE" sz="1600" b="1" dirty="0" err="1" smtClean="0">
                <a:solidFill>
                  <a:schemeClr val="bg1"/>
                </a:solidFill>
              </a:rPr>
              <a:t>staatus</a:t>
            </a:r>
            <a:r>
              <a:rPr lang="de-DE" sz="1600" b="1" dirty="0" smtClean="0">
                <a:solidFill>
                  <a:schemeClr val="bg1"/>
                </a:solidFill>
              </a:rPr>
              <a:t> für Eritreer</a:t>
            </a:r>
            <a:endParaRPr lang="en-US" sz="1600" b="1" dirty="0">
              <a:solidFill>
                <a:schemeClr val="bg1"/>
              </a:solidFill>
            </a:endParaRPr>
          </a:p>
        </p:txBody>
      </p:sp>
      <p:sp>
        <p:nvSpPr>
          <p:cNvPr id="19" name="Content Placeholder 8"/>
          <p:cNvSpPr txBox="1">
            <a:spLocks/>
          </p:cNvSpPr>
          <p:nvPr/>
        </p:nvSpPr>
        <p:spPr>
          <a:xfrm>
            <a:off x="2342366" y="4372747"/>
            <a:ext cx="7269633" cy="899491"/>
          </a:xfrm>
          <a:prstGeom prst="rect">
            <a:avLst/>
          </a:prstGeom>
        </p:spPr>
        <p:txBody>
          <a:bodyPr vert="horz" lIns="0" tIns="0" rIns="0" bIns="0" rtlCol="0">
            <a:noAutofit/>
          </a:bodyPr>
          <a:lst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sz="1400" dirty="0"/>
              <a:t>Die Obergrenze der Bussen für Verstösse gegen minimale Lohn- und Arbeitsbedingungen soll von heute 5000 Franken auf 30'000 Franken erhöht werden. Der Nationalrat hiess eine entsprechende Änderung des Entsendegesetzes </a:t>
            </a:r>
            <a:r>
              <a:rPr lang="de-CH" sz="1400" dirty="0" smtClean="0"/>
              <a:t>entgegen </a:t>
            </a:r>
            <a:r>
              <a:rPr lang="de-CH" sz="1400" dirty="0"/>
              <a:t>dem Willen der SVP als </a:t>
            </a:r>
            <a:r>
              <a:rPr lang="de-CH" sz="1400" dirty="0" err="1"/>
              <a:t>Erstrat</a:t>
            </a:r>
            <a:r>
              <a:rPr lang="de-CH" sz="1400" dirty="0"/>
              <a:t> mit 126 zu 65 Stimmen gut. </a:t>
            </a:r>
          </a:p>
        </p:txBody>
      </p:sp>
      <p:sp>
        <p:nvSpPr>
          <p:cNvPr id="23" name="Rectangle 30"/>
          <p:cNvSpPr/>
          <p:nvPr/>
        </p:nvSpPr>
        <p:spPr>
          <a:xfrm>
            <a:off x="277200" y="4372747"/>
            <a:ext cx="1816100" cy="899491"/>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Verschärfung der flankierenden </a:t>
            </a:r>
            <a:r>
              <a:rPr lang="de-DE" sz="1600" b="1" dirty="0" err="1" smtClean="0">
                <a:solidFill>
                  <a:schemeClr val="bg1"/>
                </a:solidFill>
              </a:rPr>
              <a:t>Massnahmen</a:t>
            </a:r>
            <a:endParaRPr lang="en-US" sz="1600" b="1" dirty="0">
              <a:solidFill>
                <a:schemeClr val="bg1"/>
              </a:solidFill>
            </a:endParaRPr>
          </a:p>
        </p:txBody>
      </p:sp>
      <p:sp>
        <p:nvSpPr>
          <p:cNvPr id="24" name="Content Placeholder 8"/>
          <p:cNvSpPr txBox="1">
            <a:spLocks/>
          </p:cNvSpPr>
          <p:nvPr/>
        </p:nvSpPr>
        <p:spPr>
          <a:xfrm>
            <a:off x="2342368" y="3582878"/>
            <a:ext cx="7269633" cy="698178"/>
          </a:xfrm>
          <a:prstGeom prst="rect">
            <a:avLst/>
          </a:prstGeom>
        </p:spPr>
        <p:txBody>
          <a:bodyPr vert="horz" lIns="0" tIns="0" rIns="0" bIns="0" rtlCol="0">
            <a:noAutofit/>
          </a:bodyPr>
          <a:lst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sz="1400" dirty="0"/>
              <a:t>Der Nationalrat hat sich dafür ausgesprochen, dass der Bundesrat das Schweizer Beitrittsgesuch zur EU aus dem Jahr 1992 nach fast 25 Jahren endlich zurückzieht. Die grosse Kammer nahm eine Motion </a:t>
            </a:r>
            <a:r>
              <a:rPr lang="de-CH" sz="1400" dirty="0" smtClean="0"/>
              <a:t>von </a:t>
            </a:r>
            <a:r>
              <a:rPr lang="de-CH" sz="1400" dirty="0"/>
              <a:t>Nationalrat Lukas Reimann an. </a:t>
            </a:r>
          </a:p>
        </p:txBody>
      </p:sp>
      <p:sp>
        <p:nvSpPr>
          <p:cNvPr id="25" name="Rectangle 30"/>
          <p:cNvSpPr/>
          <p:nvPr/>
        </p:nvSpPr>
        <p:spPr>
          <a:xfrm>
            <a:off x="277202" y="3582878"/>
            <a:ext cx="1816100" cy="698178"/>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Rückzug EU-Beitrittsgesuch</a:t>
            </a:r>
            <a:endParaRPr lang="en-US" sz="1600" b="1" dirty="0">
              <a:solidFill>
                <a:schemeClr val="bg1"/>
              </a:solidFill>
            </a:endParaRPr>
          </a:p>
        </p:txBody>
      </p:sp>
      <p:sp>
        <p:nvSpPr>
          <p:cNvPr id="34" name="TextBox 33"/>
          <p:cNvSpPr txBox="1"/>
          <p:nvPr/>
        </p:nvSpPr>
        <p:spPr>
          <a:xfrm>
            <a:off x="586621" y="144126"/>
            <a:ext cx="1910779" cy="184666"/>
          </a:xfrm>
          <a:prstGeom prst="rect">
            <a:avLst/>
          </a:prstGeom>
          <a:noFill/>
        </p:spPr>
        <p:txBody>
          <a:bodyPr wrap="none" lIns="0" tIns="0" rIns="0" bIns="0" rtlCol="0">
            <a:spAutoFit/>
          </a:bodyPr>
          <a:lstStyle/>
          <a:p>
            <a:r>
              <a:rPr lang="de-CH" sz="1200" b="1" dirty="0" smtClean="0">
                <a:latin typeface="Arial" pitchFamily="34" charset="0"/>
                <a:cs typeface="Arial" pitchFamily="34" charset="0"/>
              </a:rPr>
              <a:t>Diverse weitere Geschäfte</a:t>
            </a:r>
            <a:endParaRPr lang="de-CH" sz="1200" b="1" dirty="0">
              <a:latin typeface="Arial" pitchFamily="34" charset="0"/>
              <a:cs typeface="Arial" pitchFamily="34" charset="0"/>
            </a:endParaRPr>
          </a:p>
        </p:txBody>
      </p:sp>
      <p:sp>
        <p:nvSpPr>
          <p:cNvPr id="35" name="Oval 34"/>
          <p:cNvSpPr/>
          <p:nvPr/>
        </p:nvSpPr>
        <p:spPr>
          <a:xfrm>
            <a:off x="300624" y="126511"/>
            <a:ext cx="252000" cy="252000"/>
          </a:xfrm>
          <a:prstGeom prst="ellipse">
            <a:avLst/>
          </a:prstGeom>
          <a:solidFill>
            <a:srgbClr val="066BB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CH" sz="1200" b="1" dirty="0" smtClean="0">
                <a:solidFill>
                  <a:schemeClr val="bg1"/>
                </a:solidFill>
                <a:latin typeface="+mn-lt"/>
              </a:rPr>
              <a:t>12</a:t>
            </a:r>
            <a:endParaRPr lang="de-CH" sz="1200" b="1" dirty="0">
              <a:solidFill>
                <a:schemeClr val="bg1"/>
              </a:solidFill>
              <a:latin typeface="+mn-lt"/>
            </a:endParaRPr>
          </a:p>
        </p:txBody>
      </p:sp>
      <p:sp>
        <p:nvSpPr>
          <p:cNvPr id="14" name="Content Placeholder 8"/>
          <p:cNvSpPr txBox="1">
            <a:spLocks/>
          </p:cNvSpPr>
          <p:nvPr/>
        </p:nvSpPr>
        <p:spPr>
          <a:xfrm>
            <a:off x="2342368" y="2603503"/>
            <a:ext cx="7269633" cy="871185"/>
          </a:xfrm>
          <a:prstGeom prst="rect">
            <a:avLst/>
          </a:prstGeom>
        </p:spPr>
        <p:txBody>
          <a:bodyPr vert="horz" lIns="0" tIns="0" rIns="0" bIns="0" rtlCol="0">
            <a:noAutofit/>
          </a:bodyPr>
          <a:lst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sz="1400" dirty="0"/>
              <a:t>Gleichgeschlechtliche Partner in eingetragenen Partnerschaften sollen wie Eheleute ein Recht auf erleichterte Einbürgerungen haben. Der Nationalrat beschloss mit 122 zu 62 Stimmen bei 8 Enthaltungen aufgrund fünf gleichlautender </a:t>
            </a:r>
            <a:r>
              <a:rPr lang="de-CH" sz="1400" dirty="0" err="1"/>
              <a:t>Pa.Iv</a:t>
            </a:r>
            <a:r>
              <a:rPr lang="de-CH" sz="1400" dirty="0" smtClean="0"/>
              <a:t>. </a:t>
            </a:r>
            <a:r>
              <a:rPr lang="de-CH" sz="1400" dirty="0"/>
              <a:t>diverser Fraktionen eine entsprechende Vorlage, die Verfassung und Gesetz entsprechend anpassen soll. </a:t>
            </a:r>
          </a:p>
        </p:txBody>
      </p:sp>
      <p:sp>
        <p:nvSpPr>
          <p:cNvPr id="15" name="Rectangle 30"/>
          <p:cNvSpPr/>
          <p:nvPr/>
        </p:nvSpPr>
        <p:spPr>
          <a:xfrm>
            <a:off x="277202" y="2603503"/>
            <a:ext cx="1816100" cy="871185"/>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a:solidFill>
                  <a:schemeClr val="bg1"/>
                </a:solidFill>
              </a:rPr>
              <a:t>Recht auf erleichterte Einbürgerungen </a:t>
            </a:r>
            <a:endParaRPr lang="en-US" sz="1600" b="1" dirty="0">
              <a:solidFill>
                <a:schemeClr val="bg1"/>
              </a:solidFill>
            </a:endParaRPr>
          </a:p>
        </p:txBody>
      </p:sp>
      <p:sp>
        <p:nvSpPr>
          <p:cNvPr id="16" name="Content Placeholder 8"/>
          <p:cNvSpPr txBox="1">
            <a:spLocks/>
          </p:cNvSpPr>
          <p:nvPr/>
        </p:nvSpPr>
        <p:spPr>
          <a:xfrm>
            <a:off x="2342366" y="5380428"/>
            <a:ext cx="7269633" cy="844285"/>
          </a:xfrm>
          <a:prstGeom prst="rect">
            <a:avLst/>
          </a:prstGeom>
        </p:spPr>
        <p:txBody>
          <a:bodyPr vert="horz" lIns="0" tIns="0" rIns="0" bIns="0" rtlCol="0">
            <a:noAutofit/>
          </a:bodyPr>
          <a:lst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de-CH" sz="1400" dirty="0"/>
              <a:t>Einschränkungen für Lobbyisten im Bundeshaus. Mit 20 zu 17 Stimmen hat der Ständerat sich für eine parlamentarische </a:t>
            </a:r>
            <a:r>
              <a:rPr lang="de-CH" sz="1400" dirty="0" smtClean="0"/>
              <a:t>Initiative </a:t>
            </a:r>
            <a:r>
              <a:rPr lang="de-CH" sz="1400" dirty="0"/>
              <a:t>ausgesprochen, die eine Akkreditierung für Lobbyisten verlangt. In einem öffentlich einsehbaren Register sollen Arbeitgeber und Mandate ausgewiesen werden.</a:t>
            </a:r>
            <a:endParaRPr lang="de-CH" sz="1400" dirty="0" smtClean="0"/>
          </a:p>
        </p:txBody>
      </p:sp>
      <p:sp>
        <p:nvSpPr>
          <p:cNvPr id="20" name="Rectangle 30"/>
          <p:cNvSpPr/>
          <p:nvPr/>
        </p:nvSpPr>
        <p:spPr>
          <a:xfrm>
            <a:off x="277200" y="5380428"/>
            <a:ext cx="1816100" cy="844285"/>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a:solidFill>
                  <a:schemeClr val="bg1"/>
                </a:solidFill>
              </a:rPr>
              <a:t>Einschränkungen für Lobbyisten </a:t>
            </a:r>
            <a:endParaRPr lang="en-US" sz="1600" b="1" dirty="0">
              <a:solidFill>
                <a:schemeClr val="bg1"/>
              </a:solidFill>
            </a:endParaRPr>
          </a:p>
        </p:txBody>
      </p:sp>
    </p:spTree>
    <p:extLst>
      <p:ext uri="{BB962C8B-B14F-4D97-AF65-F5344CB8AC3E}">
        <p14:creationId xmlns:p14="http://schemas.microsoft.com/office/powerpoint/2010/main" val="4726737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tabLst>
                <a:tab pos="1790700" algn="l"/>
              </a:tabLst>
            </a:pPr>
            <a:r>
              <a:rPr lang="de-CH" dirty="0" smtClean="0"/>
              <a:t>Zahlreiche weitere Geschäfte wurden behandelt (3/3)</a:t>
            </a:r>
            <a:endParaRPr lang="de-CH" dirty="0"/>
          </a:p>
        </p:txBody>
      </p:sp>
      <p:sp>
        <p:nvSpPr>
          <p:cNvPr id="4" name="Slide Number Placeholder 3"/>
          <p:cNvSpPr>
            <a:spLocks noGrp="1"/>
          </p:cNvSpPr>
          <p:nvPr>
            <p:ph type="sldNum" sz="quarter" idx="12"/>
          </p:nvPr>
        </p:nvSpPr>
        <p:spPr/>
        <p:txBody>
          <a:bodyPr/>
          <a:lstStyle/>
          <a:p>
            <a:fld id="{1B101894-CD26-4755-B2AE-6750C1357069}" type="slidenum">
              <a:rPr lang="de-CH" smtClean="0"/>
              <a:t>34</a:t>
            </a:fld>
            <a:endParaRPr lang="de-CH"/>
          </a:p>
        </p:txBody>
      </p:sp>
      <p:sp>
        <p:nvSpPr>
          <p:cNvPr id="17" name="Content Placeholder 8"/>
          <p:cNvSpPr txBox="1">
            <a:spLocks/>
          </p:cNvSpPr>
          <p:nvPr/>
        </p:nvSpPr>
        <p:spPr>
          <a:xfrm>
            <a:off x="2342368" y="5311542"/>
            <a:ext cx="7269633" cy="1075904"/>
          </a:xfrm>
          <a:prstGeom prst="rect">
            <a:avLst/>
          </a:prstGeom>
        </p:spPr>
        <p:txBody>
          <a:bodyPr vert="horz" lIns="0" tIns="0" rIns="0" bIns="0" rtlCol="0">
            <a:noAutofit/>
          </a:bodyPr>
          <a:lst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sz="1400" dirty="0"/>
              <a:t>Im Weiteren hat er einer </a:t>
            </a:r>
            <a:r>
              <a:rPr lang="de-CH" sz="1400" dirty="0" smtClean="0"/>
              <a:t>Motion zugestimmt</a:t>
            </a:r>
            <a:r>
              <a:rPr lang="de-CH" sz="1400" dirty="0"/>
              <a:t>, welche den Schutz der Schwäne in der Schweiz lockern soll. Bei konkreten Problemen sollen die Kantone beim zuständigen Bundesamt eine Abschussgenehmigung einholen können. Der Nationalrat stimmte einer abgeänderten Motion mit 91 zu 74 Stimmen bei 16 Enthaltungen zu. Nun ist der Ständerat wieder am Zug.</a:t>
            </a:r>
          </a:p>
        </p:txBody>
      </p:sp>
      <p:sp>
        <p:nvSpPr>
          <p:cNvPr id="18" name="Rectangle 30"/>
          <p:cNvSpPr/>
          <p:nvPr/>
        </p:nvSpPr>
        <p:spPr>
          <a:xfrm>
            <a:off x="277202" y="5311542"/>
            <a:ext cx="1816100" cy="1075904"/>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Kein Schutz </a:t>
            </a:r>
            <a:r>
              <a:rPr lang="de-DE" sz="1600" b="1" dirty="0">
                <a:solidFill>
                  <a:schemeClr val="bg1"/>
                </a:solidFill>
              </a:rPr>
              <a:t>der Schwäne </a:t>
            </a:r>
            <a:endParaRPr lang="en-US" sz="1600" b="1" dirty="0">
              <a:solidFill>
                <a:schemeClr val="bg1"/>
              </a:solidFill>
            </a:endParaRPr>
          </a:p>
        </p:txBody>
      </p:sp>
      <p:sp>
        <p:nvSpPr>
          <p:cNvPr id="19" name="Content Placeholder 8"/>
          <p:cNvSpPr txBox="1">
            <a:spLocks/>
          </p:cNvSpPr>
          <p:nvPr/>
        </p:nvSpPr>
        <p:spPr>
          <a:xfrm>
            <a:off x="2342366" y="2861624"/>
            <a:ext cx="7269633" cy="565502"/>
          </a:xfrm>
          <a:prstGeom prst="rect">
            <a:avLst/>
          </a:prstGeom>
        </p:spPr>
        <p:txBody>
          <a:bodyPr vert="horz" lIns="0" tIns="0" rIns="0" bIns="0" rtlCol="0">
            <a:noAutofit/>
          </a:bodyPr>
          <a:lst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de-CH" sz="1400" dirty="0"/>
              <a:t>Abgelehnt wurde hingegen eine </a:t>
            </a:r>
            <a:r>
              <a:rPr lang="de-CH" sz="1400" dirty="0" smtClean="0"/>
              <a:t>Motion </a:t>
            </a:r>
            <a:r>
              <a:rPr lang="de-CH" sz="1400" dirty="0"/>
              <a:t>der SVP-Fraktion, welche die Antirassismus-Strafnorm abschaffen will. </a:t>
            </a:r>
            <a:endParaRPr lang="de-CH" sz="1400" dirty="0" smtClean="0"/>
          </a:p>
        </p:txBody>
      </p:sp>
      <p:sp>
        <p:nvSpPr>
          <p:cNvPr id="23" name="Rectangle 30"/>
          <p:cNvSpPr/>
          <p:nvPr/>
        </p:nvSpPr>
        <p:spPr>
          <a:xfrm>
            <a:off x="277200" y="2861624"/>
            <a:ext cx="1816100" cy="565502"/>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a:solidFill>
                  <a:schemeClr val="bg1"/>
                </a:solidFill>
              </a:rPr>
              <a:t>Antirassismus-Strafnorm</a:t>
            </a:r>
            <a:endParaRPr lang="en-US" sz="1600" b="1" dirty="0">
              <a:solidFill>
                <a:schemeClr val="bg1"/>
              </a:solidFill>
            </a:endParaRPr>
          </a:p>
        </p:txBody>
      </p:sp>
      <p:sp>
        <p:nvSpPr>
          <p:cNvPr id="24" name="Content Placeholder 8"/>
          <p:cNvSpPr txBox="1">
            <a:spLocks/>
          </p:cNvSpPr>
          <p:nvPr/>
        </p:nvSpPr>
        <p:spPr>
          <a:xfrm>
            <a:off x="2342368" y="1703637"/>
            <a:ext cx="7269633" cy="1079500"/>
          </a:xfrm>
          <a:prstGeom prst="rect">
            <a:avLst/>
          </a:prstGeom>
        </p:spPr>
        <p:txBody>
          <a:bodyPr vert="horz" lIns="0" tIns="0" rIns="0" bIns="0" rtlCol="0">
            <a:noAutofit/>
          </a:bodyPr>
          <a:lst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sz="1400" dirty="0"/>
              <a:t>Der Nationalrat will, dass Ehepartner künftig getrennt besteuert werden. Er möchte den Bundesrat beauftragen, dem Parlament eine entsprechende Steuerreform für die Individualbesteuerung vorzulegen. Mit 92 zu 88 Stimmen bei 6 Enthaltungen hat er einer </a:t>
            </a:r>
            <a:r>
              <a:rPr lang="de-CH" sz="1400" dirty="0" smtClean="0"/>
              <a:t>Motion </a:t>
            </a:r>
            <a:r>
              <a:rPr lang="de-CH" sz="1400" dirty="0"/>
              <a:t>seiner Finanzkommission zugestimmt. Gegen den Vorstoss stellten sich die SVP und die CVP – er geht nun an den Ständerat. </a:t>
            </a:r>
          </a:p>
        </p:txBody>
      </p:sp>
      <p:sp>
        <p:nvSpPr>
          <p:cNvPr id="25" name="Rectangle 30"/>
          <p:cNvSpPr/>
          <p:nvPr/>
        </p:nvSpPr>
        <p:spPr>
          <a:xfrm>
            <a:off x="277202" y="1703637"/>
            <a:ext cx="1816100" cy="1079500"/>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Individual-besteuerung</a:t>
            </a:r>
            <a:endParaRPr lang="en-US" sz="1600" b="1" dirty="0">
              <a:solidFill>
                <a:schemeClr val="bg1"/>
              </a:solidFill>
            </a:endParaRPr>
          </a:p>
        </p:txBody>
      </p:sp>
      <p:sp>
        <p:nvSpPr>
          <p:cNvPr id="34" name="TextBox 33"/>
          <p:cNvSpPr txBox="1"/>
          <p:nvPr/>
        </p:nvSpPr>
        <p:spPr>
          <a:xfrm>
            <a:off x="586621" y="144126"/>
            <a:ext cx="1910779" cy="184666"/>
          </a:xfrm>
          <a:prstGeom prst="rect">
            <a:avLst/>
          </a:prstGeom>
          <a:noFill/>
        </p:spPr>
        <p:txBody>
          <a:bodyPr wrap="none" lIns="0" tIns="0" rIns="0" bIns="0" rtlCol="0">
            <a:spAutoFit/>
          </a:bodyPr>
          <a:lstStyle/>
          <a:p>
            <a:r>
              <a:rPr lang="de-CH" sz="1200" b="1" dirty="0" smtClean="0">
                <a:latin typeface="Arial" pitchFamily="34" charset="0"/>
                <a:cs typeface="Arial" pitchFamily="34" charset="0"/>
              </a:rPr>
              <a:t>Diverse weitere Geschäfte</a:t>
            </a:r>
            <a:endParaRPr lang="de-CH" sz="1200" b="1" dirty="0">
              <a:latin typeface="Arial" pitchFamily="34" charset="0"/>
              <a:cs typeface="Arial" pitchFamily="34" charset="0"/>
            </a:endParaRPr>
          </a:p>
        </p:txBody>
      </p:sp>
      <p:sp>
        <p:nvSpPr>
          <p:cNvPr id="35" name="Oval 34"/>
          <p:cNvSpPr/>
          <p:nvPr/>
        </p:nvSpPr>
        <p:spPr>
          <a:xfrm>
            <a:off x="300624" y="126511"/>
            <a:ext cx="252000" cy="252000"/>
          </a:xfrm>
          <a:prstGeom prst="ellipse">
            <a:avLst/>
          </a:prstGeom>
          <a:solidFill>
            <a:srgbClr val="066BB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CH" sz="1200" b="1" dirty="0" smtClean="0">
                <a:solidFill>
                  <a:schemeClr val="bg1"/>
                </a:solidFill>
                <a:latin typeface="+mn-lt"/>
              </a:rPr>
              <a:t>12</a:t>
            </a:r>
            <a:endParaRPr lang="de-CH" sz="1200" b="1" dirty="0">
              <a:solidFill>
                <a:schemeClr val="bg1"/>
              </a:solidFill>
              <a:latin typeface="+mn-lt"/>
            </a:endParaRPr>
          </a:p>
        </p:txBody>
      </p:sp>
      <p:sp>
        <p:nvSpPr>
          <p:cNvPr id="14" name="Content Placeholder 8"/>
          <p:cNvSpPr txBox="1">
            <a:spLocks/>
          </p:cNvSpPr>
          <p:nvPr/>
        </p:nvSpPr>
        <p:spPr>
          <a:xfrm>
            <a:off x="2342366" y="4460793"/>
            <a:ext cx="7269633" cy="739645"/>
          </a:xfrm>
          <a:prstGeom prst="rect">
            <a:avLst/>
          </a:prstGeom>
        </p:spPr>
        <p:txBody>
          <a:bodyPr vert="horz" lIns="0" tIns="0" rIns="0" bIns="0" rtlCol="0">
            <a:noAutofit/>
          </a:bodyPr>
          <a:lst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sz="1400" dirty="0"/>
              <a:t>Der Nationalrat wird auch künftig seine Sitzungen eine Viertelstunde vor dem Ständerat beginnen. Er hat mit 92 zu 73 Stimmen bei 9 Enthaltungen eine parlamentarische Initiative </a:t>
            </a:r>
            <a:r>
              <a:rPr lang="de-CH" sz="1400" dirty="0" smtClean="0"/>
              <a:t>abgelehnt</a:t>
            </a:r>
            <a:r>
              <a:rPr lang="de-CH" sz="1400" dirty="0"/>
              <a:t>, welche den Sitzungsbeginn von 8 Uhr auf 8.15 Uhr verschieben wollte.</a:t>
            </a:r>
          </a:p>
        </p:txBody>
      </p:sp>
      <p:sp>
        <p:nvSpPr>
          <p:cNvPr id="15" name="Rectangle 14"/>
          <p:cNvSpPr/>
          <p:nvPr/>
        </p:nvSpPr>
        <p:spPr>
          <a:xfrm>
            <a:off x="277200" y="4460793"/>
            <a:ext cx="1816100" cy="739645"/>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CH" sz="1600" b="1" dirty="0">
                <a:solidFill>
                  <a:schemeClr val="bg1"/>
                </a:solidFill>
              </a:rPr>
              <a:t>Sitzungsbeginn von 8 </a:t>
            </a:r>
            <a:r>
              <a:rPr lang="de-CH" sz="1600" b="1" dirty="0" smtClean="0">
                <a:solidFill>
                  <a:schemeClr val="bg1"/>
                </a:solidFill>
              </a:rPr>
              <a:t>auf 8.15h verschieben </a:t>
            </a:r>
            <a:endParaRPr lang="en-US" sz="1600" b="1" dirty="0">
              <a:solidFill>
                <a:schemeClr val="bg1"/>
              </a:solidFill>
            </a:endParaRPr>
          </a:p>
        </p:txBody>
      </p:sp>
      <p:sp>
        <p:nvSpPr>
          <p:cNvPr id="16" name="Content Placeholder 8"/>
          <p:cNvSpPr txBox="1">
            <a:spLocks/>
          </p:cNvSpPr>
          <p:nvPr/>
        </p:nvSpPr>
        <p:spPr>
          <a:xfrm>
            <a:off x="2342368" y="3504373"/>
            <a:ext cx="7269633" cy="871185"/>
          </a:xfrm>
          <a:prstGeom prst="rect">
            <a:avLst/>
          </a:prstGeom>
        </p:spPr>
        <p:txBody>
          <a:bodyPr vert="horz" lIns="0" tIns="0" rIns="0" bIns="0" rtlCol="0">
            <a:noAutofit/>
          </a:bodyPr>
          <a:lst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sz="1400" dirty="0"/>
              <a:t>Zustimmung zu zwei Standesinitiativen der </a:t>
            </a:r>
            <a:r>
              <a:rPr lang="de-CH" sz="1400" dirty="0" err="1"/>
              <a:t>Kt</a:t>
            </a:r>
            <a:r>
              <a:rPr lang="de-CH" sz="1400" dirty="0"/>
              <a:t>. Uri und </a:t>
            </a:r>
            <a:r>
              <a:rPr lang="de-CH" sz="1400" dirty="0" smtClean="0"/>
              <a:t>Zug, </a:t>
            </a:r>
            <a:r>
              <a:rPr lang="de-CH" sz="1400" dirty="0"/>
              <a:t>welche den Kantonen mehr Freiheit bei der Ausgestaltung ihrer Wahlsysteme gewähren soll. Da die Staatspolitische Kommission des Ständerats den beiden Standesinitiativen ebenfalls bereits Folge </a:t>
            </a:r>
            <a:r>
              <a:rPr lang="de-CH" sz="1400" dirty="0" err="1" smtClean="0"/>
              <a:t>gege-ben</a:t>
            </a:r>
            <a:r>
              <a:rPr lang="de-CH" sz="1400" dirty="0" smtClean="0"/>
              <a:t> </a:t>
            </a:r>
            <a:r>
              <a:rPr lang="de-CH" sz="1400" dirty="0"/>
              <a:t>hatte, kann nun eine entsprechende Verfassungsänderung ausgearbeitet werden. </a:t>
            </a:r>
          </a:p>
        </p:txBody>
      </p:sp>
      <p:sp>
        <p:nvSpPr>
          <p:cNvPr id="20" name="Rectangle 30"/>
          <p:cNvSpPr/>
          <p:nvPr/>
        </p:nvSpPr>
        <p:spPr>
          <a:xfrm>
            <a:off x="277202" y="3504373"/>
            <a:ext cx="1816100" cy="871185"/>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Freie Wahl des Wahlsystems</a:t>
            </a:r>
            <a:endParaRPr lang="en-US" sz="1600" b="1" dirty="0">
              <a:solidFill>
                <a:schemeClr val="bg1"/>
              </a:solidFill>
            </a:endParaRPr>
          </a:p>
        </p:txBody>
      </p:sp>
    </p:spTree>
    <p:extLst>
      <p:ext uri="{BB962C8B-B14F-4D97-AF65-F5344CB8AC3E}">
        <p14:creationId xmlns:p14="http://schemas.microsoft.com/office/powerpoint/2010/main" val="15281614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p:cNvGraphicFramePr>
          <p:nvPr>
            <p:custDataLst>
              <p:tags r:id="rId2"/>
            </p:custDataLst>
            <p:extLst>
              <p:ext uri="{D42A27DB-BD31-4B8C-83A1-F6EECF244321}">
                <p14:modId xmlns:p14="http://schemas.microsoft.com/office/powerpoint/2010/main" val="401766659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059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2" name="Rectangle 1"/>
          <p:cNvSpPr/>
          <p:nvPr/>
        </p:nvSpPr>
        <p:spPr>
          <a:xfrm>
            <a:off x="284399" y="3172127"/>
            <a:ext cx="9327601" cy="505874"/>
          </a:xfrm>
          <a:prstGeom prst="rect">
            <a:avLst/>
          </a:prstGeom>
          <a:solidFill>
            <a:schemeClr val="bg1">
              <a:lumMod val="85000"/>
            </a:schemeClr>
          </a:solidFill>
          <a:ln>
            <a:no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sz="1200" dirty="0">
              <a:latin typeface="+mn-lt"/>
            </a:endParaRPr>
          </a:p>
        </p:txBody>
      </p:sp>
      <p:sp>
        <p:nvSpPr>
          <p:cNvPr id="8" name="Title 7"/>
          <p:cNvSpPr>
            <a:spLocks noGrp="1"/>
          </p:cNvSpPr>
          <p:nvPr>
            <p:ph type="ctrTitle"/>
          </p:nvPr>
        </p:nvSpPr>
        <p:spPr>
          <a:xfrm>
            <a:off x="284399" y="2224800"/>
            <a:ext cx="9327601" cy="4201052"/>
          </a:xfrm>
        </p:spPr>
        <p:txBody>
          <a:bodyPr/>
          <a:lstStyle/>
          <a:p>
            <a:pPr>
              <a:tabLst>
                <a:tab pos="363538" algn="l"/>
              </a:tabLst>
            </a:pPr>
            <a:r>
              <a:rPr lang="de-CH" dirty="0"/>
              <a:t>1. Wo befinden wir uns im Parlamentsjahr</a:t>
            </a:r>
            <a:br>
              <a:rPr lang="de-CH" dirty="0"/>
            </a:br>
            <a:r>
              <a:rPr lang="de-CH" dirty="0"/>
              <a:t>2. Die bedeutendsten Geschäfte der Session</a:t>
            </a:r>
            <a:br>
              <a:rPr lang="de-CH" dirty="0"/>
            </a:br>
            <a:r>
              <a:rPr lang="de-CH" b="1" dirty="0"/>
              <a:t>3. Besuch im Bundeshaus</a:t>
            </a:r>
            <a:r>
              <a:rPr lang="de-CH" dirty="0"/>
              <a:t/>
            </a:r>
            <a:br>
              <a:rPr lang="de-CH" dirty="0"/>
            </a:br>
            <a:r>
              <a:rPr lang="de-CH" dirty="0"/>
              <a:t>4. Aktualitäten</a:t>
            </a:r>
            <a:endParaRPr lang="de-CH" b="1" dirty="0"/>
          </a:p>
        </p:txBody>
      </p:sp>
    </p:spTree>
    <p:extLst>
      <p:ext uri="{BB962C8B-B14F-4D97-AF65-F5344CB8AC3E}">
        <p14:creationId xmlns:p14="http://schemas.microsoft.com/office/powerpoint/2010/main" val="19335347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2"/>
            </p:custDataLst>
            <p:extLst>
              <p:ext uri="{D42A27DB-BD31-4B8C-83A1-F6EECF244321}">
                <p14:modId xmlns:p14="http://schemas.microsoft.com/office/powerpoint/2010/main" val="342718151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162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8" name="Title 7"/>
          <p:cNvSpPr>
            <a:spLocks noGrp="1"/>
          </p:cNvSpPr>
          <p:nvPr>
            <p:ph type="title"/>
          </p:nvPr>
        </p:nvSpPr>
        <p:spPr/>
        <p:txBody>
          <a:bodyPr/>
          <a:lstStyle/>
          <a:p>
            <a:r>
              <a:rPr lang="de-DE" dirty="0" smtClean="0"/>
              <a:t>Ein Besuch im Bundeshaus </a:t>
            </a:r>
            <a:r>
              <a:rPr lang="de-DE" dirty="0"/>
              <a:t>ist während den </a:t>
            </a:r>
            <a:r>
              <a:rPr lang="de-DE" dirty="0" err="1"/>
              <a:t>Sessionen</a:t>
            </a:r>
            <a:r>
              <a:rPr lang="de-DE" dirty="0"/>
              <a:t> </a:t>
            </a:r>
            <a:r>
              <a:rPr lang="de-DE" dirty="0" smtClean="0"/>
              <a:t>jederzeit möglich – ich würde mich sehr darüber freuen!</a:t>
            </a:r>
            <a:endParaRPr lang="en-US" dirty="0"/>
          </a:p>
        </p:txBody>
      </p:sp>
      <p:sp>
        <p:nvSpPr>
          <p:cNvPr id="9" name="Content Placeholder 8"/>
          <p:cNvSpPr>
            <a:spLocks noGrp="1"/>
          </p:cNvSpPr>
          <p:nvPr>
            <p:ph idx="1"/>
          </p:nvPr>
        </p:nvSpPr>
        <p:spPr>
          <a:xfrm>
            <a:off x="287999" y="1692101"/>
            <a:ext cx="9497445" cy="4520809"/>
          </a:xfrm>
        </p:spPr>
        <p:txBody>
          <a:bodyPr vert="horz" lIns="0" tIns="0" rIns="0" bIns="0" rtlCol="0">
            <a:noAutofit/>
          </a:bodyPr>
          <a:lstStyle/>
          <a:p>
            <a:pPr marL="0" indent="0">
              <a:spcBef>
                <a:spcPts val="300"/>
              </a:spcBef>
              <a:buNone/>
            </a:pPr>
            <a:r>
              <a:rPr lang="de-DE" dirty="0"/>
              <a:t>Die </a:t>
            </a:r>
            <a:r>
              <a:rPr lang="de-DE" dirty="0" smtClean="0"/>
              <a:t>nächsten </a:t>
            </a:r>
            <a:r>
              <a:rPr lang="de-DE" dirty="0" err="1" smtClean="0"/>
              <a:t>Sessionen</a:t>
            </a:r>
            <a:r>
              <a:rPr lang="de-DE" dirty="0" smtClean="0"/>
              <a:t> finden an </a:t>
            </a:r>
            <a:r>
              <a:rPr lang="de-DE" dirty="0"/>
              <a:t>folgenden Daten statt:</a:t>
            </a:r>
          </a:p>
          <a:p>
            <a:pPr>
              <a:spcBef>
                <a:spcPts val="300"/>
              </a:spcBef>
            </a:pPr>
            <a:r>
              <a:rPr lang="de-DE" b="1" dirty="0" smtClean="0"/>
              <a:t>Sommersession: ​</a:t>
            </a:r>
            <a:r>
              <a:rPr lang="de-DE" b="1" dirty="0"/>
              <a:t>30. Mai – 17. </a:t>
            </a:r>
            <a:r>
              <a:rPr lang="de-DE" b="1" dirty="0" smtClean="0"/>
              <a:t>Juni</a:t>
            </a:r>
            <a:r>
              <a:rPr lang="de-DE" b="1" dirty="0"/>
              <a:t> 2016</a:t>
            </a:r>
            <a:endParaRPr lang="de-DE" b="1" dirty="0" smtClean="0"/>
          </a:p>
          <a:p>
            <a:pPr>
              <a:spcBef>
                <a:spcPts val="300"/>
              </a:spcBef>
            </a:pPr>
            <a:r>
              <a:rPr lang="de-DE" b="1" dirty="0" smtClean="0"/>
              <a:t>Herbstsession: 12</a:t>
            </a:r>
            <a:r>
              <a:rPr lang="de-DE" b="1" dirty="0"/>
              <a:t>. –</a:t>
            </a:r>
            <a:r>
              <a:rPr lang="de-DE" b="1" dirty="0" smtClean="0"/>
              <a:t> </a:t>
            </a:r>
            <a:r>
              <a:rPr lang="de-DE" b="1" dirty="0"/>
              <a:t>30. </a:t>
            </a:r>
            <a:r>
              <a:rPr lang="de-DE" b="1" dirty="0" smtClean="0"/>
              <a:t>September</a:t>
            </a:r>
            <a:r>
              <a:rPr lang="de-DE" b="1" dirty="0"/>
              <a:t> 2016</a:t>
            </a:r>
            <a:endParaRPr lang="de-DE" b="1" dirty="0" smtClean="0"/>
          </a:p>
          <a:p>
            <a:pPr>
              <a:spcBef>
                <a:spcPts val="300"/>
              </a:spcBef>
            </a:pPr>
            <a:r>
              <a:rPr lang="de-DE" b="1" dirty="0" smtClean="0"/>
              <a:t>Wintersession: 28</a:t>
            </a:r>
            <a:r>
              <a:rPr lang="de-DE" b="1" dirty="0"/>
              <a:t>. November –</a:t>
            </a:r>
            <a:r>
              <a:rPr lang="de-DE" b="1" dirty="0" smtClean="0"/>
              <a:t> </a:t>
            </a:r>
            <a:r>
              <a:rPr lang="de-DE" b="1" dirty="0"/>
              <a:t>16. </a:t>
            </a:r>
            <a:r>
              <a:rPr lang="de-DE" b="1" dirty="0" smtClean="0"/>
              <a:t>Dezember</a:t>
            </a:r>
            <a:r>
              <a:rPr lang="de-DE" b="1" dirty="0"/>
              <a:t> 2016</a:t>
            </a:r>
            <a:endParaRPr lang="de-DE" b="1" dirty="0" smtClean="0"/>
          </a:p>
          <a:p>
            <a:pPr marL="0" indent="0">
              <a:spcBef>
                <a:spcPts val="300"/>
              </a:spcBef>
              <a:buNone/>
            </a:pPr>
            <a:endParaRPr lang="de-DE" dirty="0" smtClean="0"/>
          </a:p>
          <a:p>
            <a:pPr marL="0" indent="0">
              <a:spcBef>
                <a:spcPts val="300"/>
              </a:spcBef>
              <a:buNone/>
            </a:pPr>
            <a:r>
              <a:rPr lang="de-DE" dirty="0" smtClean="0"/>
              <a:t>Ein Besuch im Bundeshaus ist wie folgt möglich:</a:t>
            </a:r>
          </a:p>
          <a:p>
            <a:pPr>
              <a:spcBef>
                <a:spcPts val="300"/>
              </a:spcBef>
            </a:pPr>
            <a:r>
              <a:rPr lang="de-DE" b="1" dirty="0"/>
              <a:t>Als Gruppe </a:t>
            </a:r>
            <a:r>
              <a:rPr lang="de-DE" b="1" dirty="0" smtClean="0"/>
              <a:t>bis max. 50 Personen:</a:t>
            </a:r>
            <a:r>
              <a:rPr lang="de-DE" dirty="0" smtClean="0"/>
              <a:t> </a:t>
            </a:r>
          </a:p>
          <a:p>
            <a:pPr lvl="1">
              <a:spcBef>
                <a:spcPts val="300"/>
              </a:spcBef>
            </a:pPr>
            <a:r>
              <a:rPr lang="de-DE" dirty="0" smtClean="0"/>
              <a:t>Anmeldung an </a:t>
            </a:r>
            <a:r>
              <a:rPr lang="de-DE" dirty="0" smtClean="0">
                <a:hlinkClick r:id="rId7"/>
              </a:rPr>
              <a:t>besucherdienst@parl.admin.ch</a:t>
            </a:r>
            <a:r>
              <a:rPr lang="de-DE" dirty="0" smtClean="0"/>
              <a:t> </a:t>
            </a:r>
            <a:r>
              <a:rPr lang="de-DE" dirty="0"/>
              <a:t>/</a:t>
            </a:r>
            <a:r>
              <a:rPr lang="de-DE" dirty="0" smtClean="0"/>
              <a:t> </a:t>
            </a:r>
            <a:r>
              <a:rPr lang="de-DE" dirty="0"/>
              <a:t>0</a:t>
            </a:r>
            <a:r>
              <a:rPr lang="de-DE" dirty="0" smtClean="0"/>
              <a:t>31 </a:t>
            </a:r>
            <a:r>
              <a:rPr lang="de-DE" dirty="0"/>
              <a:t>322 85 </a:t>
            </a:r>
            <a:r>
              <a:rPr lang="de-DE" dirty="0" smtClean="0"/>
              <a:t>22</a:t>
            </a:r>
          </a:p>
          <a:p>
            <a:pPr>
              <a:spcBef>
                <a:spcPts val="300"/>
              </a:spcBef>
            </a:pPr>
            <a:r>
              <a:rPr lang="de-DE" b="1" dirty="0" smtClean="0"/>
              <a:t>Als Einzelperson oder Gruppe bis max. 4 Personen:</a:t>
            </a:r>
          </a:p>
          <a:p>
            <a:pPr lvl="1">
              <a:lnSpc>
                <a:spcPct val="100000"/>
              </a:lnSpc>
              <a:spcBef>
                <a:spcPts val="300"/>
              </a:spcBef>
            </a:pPr>
            <a:r>
              <a:rPr lang="de-DE" dirty="0" smtClean="0"/>
              <a:t>E-Mail an mich</a:t>
            </a:r>
          </a:p>
          <a:p>
            <a:pPr lvl="1">
              <a:lnSpc>
                <a:spcPct val="100000"/>
              </a:lnSpc>
              <a:spcBef>
                <a:spcPts val="300"/>
              </a:spcBef>
            </a:pPr>
            <a:r>
              <a:rPr lang="de-DE" dirty="0" smtClean="0"/>
              <a:t>Individueller Besuch im Bundeshaus inkl. Besuch der Wandelhalle</a:t>
            </a:r>
            <a:endParaRPr lang="en-US" dirty="0"/>
          </a:p>
        </p:txBody>
      </p:sp>
      <p:sp>
        <p:nvSpPr>
          <p:cNvPr id="4" name="Slide Number Placeholder 3"/>
          <p:cNvSpPr>
            <a:spLocks noGrp="1"/>
          </p:cNvSpPr>
          <p:nvPr>
            <p:ph type="sldNum" sz="quarter" idx="12"/>
          </p:nvPr>
        </p:nvSpPr>
        <p:spPr/>
        <p:txBody>
          <a:bodyPr/>
          <a:lstStyle/>
          <a:p>
            <a:fld id="{1B101894-CD26-4755-B2AE-6750C1357069}" type="slidenum">
              <a:rPr lang="en-US" smtClean="0"/>
              <a:t>36</a:t>
            </a:fld>
            <a:endParaRPr lang="en-US"/>
          </a:p>
        </p:txBody>
      </p:sp>
    </p:spTree>
    <p:extLst>
      <p:ext uri="{BB962C8B-B14F-4D97-AF65-F5344CB8AC3E}">
        <p14:creationId xmlns:p14="http://schemas.microsoft.com/office/powerpoint/2010/main" val="2478972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p:cNvGraphicFramePr>
          <p:nvPr>
            <p:custDataLst>
              <p:tags r:id="rId2"/>
            </p:custDataLst>
            <p:extLst>
              <p:ext uri="{D42A27DB-BD31-4B8C-83A1-F6EECF244321}">
                <p14:modId xmlns:p14="http://schemas.microsoft.com/office/powerpoint/2010/main" val="352119858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956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2" name="Rectangle 1"/>
          <p:cNvSpPr/>
          <p:nvPr/>
        </p:nvSpPr>
        <p:spPr>
          <a:xfrm>
            <a:off x="284399" y="3673361"/>
            <a:ext cx="9327601" cy="505874"/>
          </a:xfrm>
          <a:prstGeom prst="rect">
            <a:avLst/>
          </a:prstGeom>
          <a:solidFill>
            <a:schemeClr val="bg1">
              <a:lumMod val="85000"/>
            </a:schemeClr>
          </a:solidFill>
          <a:ln>
            <a:no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sz="1200" dirty="0">
              <a:latin typeface="+mn-lt"/>
            </a:endParaRPr>
          </a:p>
        </p:txBody>
      </p:sp>
      <p:sp>
        <p:nvSpPr>
          <p:cNvPr id="8" name="Title 7"/>
          <p:cNvSpPr>
            <a:spLocks noGrp="1"/>
          </p:cNvSpPr>
          <p:nvPr>
            <p:ph type="ctrTitle"/>
          </p:nvPr>
        </p:nvSpPr>
        <p:spPr>
          <a:xfrm>
            <a:off x="284399" y="2224800"/>
            <a:ext cx="9327601" cy="4201052"/>
          </a:xfrm>
        </p:spPr>
        <p:txBody>
          <a:bodyPr/>
          <a:lstStyle/>
          <a:p>
            <a:pPr>
              <a:tabLst>
                <a:tab pos="363538" algn="l"/>
              </a:tabLst>
            </a:pPr>
            <a:r>
              <a:rPr lang="de-CH" dirty="0"/>
              <a:t>1. Wo befinden wir uns im Parlamentsjahr</a:t>
            </a:r>
            <a:br>
              <a:rPr lang="de-CH" dirty="0"/>
            </a:br>
            <a:r>
              <a:rPr lang="de-CH" dirty="0"/>
              <a:t>2. Die bedeutendsten Geschäfte der Session</a:t>
            </a:r>
            <a:br>
              <a:rPr lang="de-CH" dirty="0"/>
            </a:br>
            <a:r>
              <a:rPr lang="de-CH" dirty="0"/>
              <a:t>3. Besuch im Bundeshaus</a:t>
            </a:r>
            <a:br>
              <a:rPr lang="de-CH" dirty="0"/>
            </a:br>
            <a:r>
              <a:rPr lang="de-CH" b="1" dirty="0"/>
              <a:t>4. Aktualitäten</a:t>
            </a:r>
          </a:p>
        </p:txBody>
      </p:sp>
    </p:spTree>
    <p:extLst>
      <p:ext uri="{BB962C8B-B14F-4D97-AF65-F5344CB8AC3E}">
        <p14:creationId xmlns:p14="http://schemas.microsoft.com/office/powerpoint/2010/main" val="84512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dirty="0" smtClean="0"/>
              <a:t>Am 5. Juni </a:t>
            </a:r>
            <a:r>
              <a:rPr lang="de-DE" u="sng" dirty="0" smtClean="0"/>
              <a:t>NEIN zum Asylgesetz</a:t>
            </a:r>
            <a:r>
              <a:rPr lang="de-DE" dirty="0" smtClean="0"/>
              <a:t>: </a:t>
            </a:r>
            <a:r>
              <a:rPr lang="de-CH" dirty="0"/>
              <a:t>Ausbau der </a:t>
            </a:r>
            <a:r>
              <a:rPr lang="de-CH" dirty="0" smtClean="0"/>
              <a:t>Willkommens-kultur </a:t>
            </a:r>
            <a:r>
              <a:rPr lang="de-CH" dirty="0"/>
              <a:t>stoppen – </a:t>
            </a:r>
            <a:r>
              <a:rPr lang="de-CH" dirty="0" smtClean="0"/>
              <a:t>Nein </a:t>
            </a:r>
            <a:r>
              <a:rPr lang="de-CH" dirty="0"/>
              <a:t>zu Gratisanwälten und Enteignungen</a:t>
            </a:r>
            <a:br>
              <a:rPr lang="de-CH" dirty="0"/>
            </a:br>
            <a:endParaRPr lang="de-CH" dirty="0"/>
          </a:p>
        </p:txBody>
      </p:sp>
      <p:sp>
        <p:nvSpPr>
          <p:cNvPr id="4" name="Slide Number Placeholder 3"/>
          <p:cNvSpPr>
            <a:spLocks noGrp="1"/>
          </p:cNvSpPr>
          <p:nvPr>
            <p:ph type="sldNum" sz="quarter" idx="12"/>
          </p:nvPr>
        </p:nvSpPr>
        <p:spPr/>
        <p:txBody>
          <a:bodyPr/>
          <a:lstStyle/>
          <a:p>
            <a:fld id="{1B101894-CD26-4755-B2AE-6750C1357069}" type="slidenum">
              <a:rPr lang="de-CH" smtClean="0"/>
              <a:t>38</a:t>
            </a:fld>
            <a:endParaRPr lang="de-CH"/>
          </a:p>
        </p:txBody>
      </p:sp>
      <p:sp>
        <p:nvSpPr>
          <p:cNvPr id="9" name="Content Placeholder 8"/>
          <p:cNvSpPr>
            <a:spLocks noGrp="1"/>
          </p:cNvSpPr>
          <p:nvPr>
            <p:ph idx="1"/>
          </p:nvPr>
        </p:nvSpPr>
        <p:spPr>
          <a:xfrm>
            <a:off x="287999" y="1671320"/>
            <a:ext cx="6992565" cy="4520809"/>
          </a:xfrm>
        </p:spPr>
        <p:txBody>
          <a:bodyPr vert="horz" lIns="0" tIns="0" rIns="0" bIns="0" rtlCol="0">
            <a:noAutofit/>
          </a:bodyPr>
          <a:lstStyle/>
          <a:p>
            <a:pPr>
              <a:spcBef>
                <a:spcPts val="300"/>
              </a:spcBef>
            </a:pPr>
            <a:r>
              <a:rPr lang="de-CH" sz="2200" dirty="0" smtClean="0"/>
              <a:t>Volksinitiative </a:t>
            </a:r>
            <a:r>
              <a:rPr lang="de-CH" sz="2200" dirty="0"/>
              <a:t>vom 30. Mai 2013 «Pro Service </a:t>
            </a:r>
            <a:r>
              <a:rPr lang="de-CH" sz="2200" dirty="0" err="1"/>
              <a:t>public</a:t>
            </a:r>
            <a:r>
              <a:rPr lang="de-CH" sz="2200" dirty="0"/>
              <a:t>» </a:t>
            </a:r>
            <a:endParaRPr lang="de-CH" sz="2200" dirty="0" smtClean="0"/>
          </a:p>
          <a:p>
            <a:pPr>
              <a:spcBef>
                <a:spcPts val="300"/>
              </a:spcBef>
            </a:pPr>
            <a:endParaRPr lang="de-CH" sz="2200" dirty="0"/>
          </a:p>
          <a:p>
            <a:pPr>
              <a:spcBef>
                <a:spcPts val="300"/>
              </a:spcBef>
            </a:pPr>
            <a:r>
              <a:rPr lang="de-CH" sz="2200" dirty="0" smtClean="0"/>
              <a:t>Volksinitiative </a:t>
            </a:r>
            <a:r>
              <a:rPr lang="de-CH" sz="2200" dirty="0"/>
              <a:t>vom 4. Oktober 2013 «Für ein bedingungsloses Grundeinkommen» </a:t>
            </a:r>
            <a:endParaRPr lang="de-CH" sz="2200" dirty="0" smtClean="0"/>
          </a:p>
          <a:p>
            <a:pPr>
              <a:spcBef>
                <a:spcPts val="300"/>
              </a:spcBef>
            </a:pPr>
            <a:endParaRPr lang="de-CH" sz="2200" dirty="0"/>
          </a:p>
          <a:p>
            <a:pPr>
              <a:spcBef>
                <a:spcPts val="300"/>
              </a:spcBef>
            </a:pPr>
            <a:r>
              <a:rPr lang="de-CH" sz="2200" dirty="0" smtClean="0"/>
              <a:t>Volksinitiative </a:t>
            </a:r>
            <a:r>
              <a:rPr lang="de-CH" sz="2200" dirty="0"/>
              <a:t>vom 10. März 2014 «Für eine faire Verkehrsfinanzierung» </a:t>
            </a:r>
            <a:r>
              <a:rPr lang="de-CH" sz="2200" dirty="0" smtClean="0"/>
              <a:t>(Milchkuhinitiative)</a:t>
            </a:r>
          </a:p>
          <a:p>
            <a:pPr>
              <a:spcBef>
                <a:spcPts val="300"/>
              </a:spcBef>
            </a:pPr>
            <a:endParaRPr lang="de-CH" sz="2200" dirty="0"/>
          </a:p>
          <a:p>
            <a:pPr>
              <a:spcBef>
                <a:spcPts val="300"/>
              </a:spcBef>
            </a:pPr>
            <a:r>
              <a:rPr lang="de-CH" sz="2200" dirty="0" smtClean="0"/>
              <a:t>Änderung </a:t>
            </a:r>
            <a:r>
              <a:rPr lang="de-CH" sz="2200" dirty="0"/>
              <a:t>vom 12. Dezember 2014 des Bundesgesetzes über die medizinisch unterstützte Fortpflanzung (Fortpflanzungsmedizingesetz, </a:t>
            </a:r>
            <a:r>
              <a:rPr lang="de-CH" sz="2200" dirty="0" err="1" smtClean="0"/>
              <a:t>FMedG</a:t>
            </a:r>
            <a:r>
              <a:rPr lang="de-CH" sz="2200" dirty="0" smtClean="0"/>
              <a:t>)</a:t>
            </a:r>
          </a:p>
          <a:p>
            <a:pPr>
              <a:spcBef>
                <a:spcPts val="300"/>
              </a:spcBef>
            </a:pPr>
            <a:endParaRPr lang="de-CH" sz="2200" dirty="0"/>
          </a:p>
          <a:p>
            <a:pPr>
              <a:spcBef>
                <a:spcPts val="300"/>
              </a:spcBef>
            </a:pPr>
            <a:r>
              <a:rPr lang="de-CH" sz="2200" dirty="0" smtClean="0"/>
              <a:t>Änderung </a:t>
            </a:r>
            <a:r>
              <a:rPr lang="de-CH" sz="2200" dirty="0"/>
              <a:t>vom 25. September 2015 des </a:t>
            </a:r>
            <a:r>
              <a:rPr lang="de-CH" sz="2200" dirty="0" smtClean="0"/>
              <a:t>Asylgesetzes</a:t>
            </a:r>
            <a:endParaRPr lang="en-US" sz="2200" dirty="0"/>
          </a:p>
        </p:txBody>
      </p:sp>
      <p:sp>
        <p:nvSpPr>
          <p:cNvPr id="10" name="Content Placeholder 8"/>
          <p:cNvSpPr txBox="1">
            <a:spLocks/>
          </p:cNvSpPr>
          <p:nvPr/>
        </p:nvSpPr>
        <p:spPr>
          <a:xfrm>
            <a:off x="8050606" y="1671320"/>
            <a:ext cx="1216800" cy="399935"/>
          </a:xfrm>
          <a:prstGeom prst="rect">
            <a:avLst/>
          </a:prstGeom>
        </p:spPr>
        <p:txBody>
          <a:bodyPr vert="horz" lIns="0" tIns="0" rIns="0" bIns="0" rtlCol="0">
            <a:noAutofit/>
          </a:bodyPr>
          <a:lst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300"/>
              </a:spcBef>
              <a:buNone/>
            </a:pPr>
            <a:r>
              <a:rPr lang="de-CH" sz="2200" b="1" dirty="0" smtClean="0">
                <a:solidFill>
                  <a:srgbClr val="FF0000"/>
                </a:solidFill>
              </a:rPr>
              <a:t>NEIN</a:t>
            </a:r>
          </a:p>
        </p:txBody>
      </p:sp>
      <p:sp>
        <p:nvSpPr>
          <p:cNvPr id="12" name="Content Placeholder 8"/>
          <p:cNvSpPr txBox="1">
            <a:spLocks/>
          </p:cNvSpPr>
          <p:nvPr/>
        </p:nvSpPr>
        <p:spPr>
          <a:xfrm>
            <a:off x="8050606" y="2544820"/>
            <a:ext cx="1216800" cy="399935"/>
          </a:xfrm>
          <a:prstGeom prst="rect">
            <a:avLst/>
          </a:prstGeom>
        </p:spPr>
        <p:txBody>
          <a:bodyPr vert="horz" lIns="0" tIns="0" rIns="0" bIns="0" rtlCol="0">
            <a:noAutofit/>
          </a:bodyPr>
          <a:lst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300"/>
              </a:spcBef>
              <a:buNone/>
            </a:pPr>
            <a:r>
              <a:rPr lang="de-CH" sz="2200" b="1" dirty="0" smtClean="0">
                <a:solidFill>
                  <a:srgbClr val="FF0000"/>
                </a:solidFill>
              </a:rPr>
              <a:t>NEIN</a:t>
            </a:r>
          </a:p>
        </p:txBody>
      </p:sp>
      <p:sp>
        <p:nvSpPr>
          <p:cNvPr id="14" name="Content Placeholder 8"/>
          <p:cNvSpPr txBox="1">
            <a:spLocks/>
          </p:cNvSpPr>
          <p:nvPr/>
        </p:nvSpPr>
        <p:spPr>
          <a:xfrm>
            <a:off x="8050606" y="3624320"/>
            <a:ext cx="1216800" cy="399935"/>
          </a:xfrm>
          <a:prstGeom prst="rect">
            <a:avLst/>
          </a:prstGeom>
        </p:spPr>
        <p:txBody>
          <a:bodyPr vert="horz" lIns="0" tIns="0" rIns="0" bIns="0" rtlCol="0">
            <a:noAutofit/>
          </a:bodyPr>
          <a:lst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300"/>
              </a:spcBef>
              <a:buNone/>
            </a:pPr>
            <a:r>
              <a:rPr lang="de-CH" sz="2200" b="1" dirty="0" smtClean="0">
                <a:solidFill>
                  <a:srgbClr val="608B2D"/>
                </a:solidFill>
              </a:rPr>
              <a:t>JA</a:t>
            </a:r>
          </a:p>
        </p:txBody>
      </p:sp>
      <p:sp>
        <p:nvSpPr>
          <p:cNvPr id="15" name="Content Placeholder 8"/>
          <p:cNvSpPr txBox="1">
            <a:spLocks/>
          </p:cNvSpPr>
          <p:nvPr/>
        </p:nvSpPr>
        <p:spPr>
          <a:xfrm>
            <a:off x="8050605" y="4784981"/>
            <a:ext cx="1216800" cy="691317"/>
          </a:xfrm>
          <a:prstGeom prst="rect">
            <a:avLst/>
          </a:prstGeom>
        </p:spPr>
        <p:txBody>
          <a:bodyPr vert="horz" lIns="0" tIns="0" rIns="0" bIns="0" rtlCol="0">
            <a:noAutofit/>
          </a:bodyPr>
          <a:lst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300"/>
              </a:spcBef>
              <a:buNone/>
            </a:pPr>
            <a:r>
              <a:rPr lang="de-CH" sz="1400" b="1" dirty="0" smtClean="0">
                <a:solidFill>
                  <a:schemeClr val="bg1">
                    <a:lumMod val="65000"/>
                  </a:schemeClr>
                </a:solidFill>
              </a:rPr>
              <a:t>Gem. DV-Beschluss vom 23. April</a:t>
            </a:r>
          </a:p>
        </p:txBody>
      </p:sp>
      <p:sp>
        <p:nvSpPr>
          <p:cNvPr id="16" name="Content Placeholder 8"/>
          <p:cNvSpPr txBox="1">
            <a:spLocks/>
          </p:cNvSpPr>
          <p:nvPr/>
        </p:nvSpPr>
        <p:spPr>
          <a:xfrm>
            <a:off x="8050606" y="5960568"/>
            <a:ext cx="1216800" cy="399935"/>
          </a:xfrm>
          <a:prstGeom prst="rect">
            <a:avLst/>
          </a:prstGeom>
        </p:spPr>
        <p:txBody>
          <a:bodyPr vert="horz" lIns="0" tIns="0" rIns="0" bIns="0" rtlCol="0">
            <a:noAutofit/>
          </a:bodyPr>
          <a:lst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300"/>
              </a:spcBef>
              <a:buNone/>
            </a:pPr>
            <a:r>
              <a:rPr lang="de-CH" sz="2200" b="1" dirty="0" smtClean="0">
                <a:solidFill>
                  <a:srgbClr val="FF0000"/>
                </a:solidFill>
              </a:rPr>
              <a:t>NEIN</a:t>
            </a:r>
          </a:p>
        </p:txBody>
      </p:sp>
      <p:sp>
        <p:nvSpPr>
          <p:cNvPr id="2" name="Rectangle 1"/>
          <p:cNvSpPr/>
          <p:nvPr/>
        </p:nvSpPr>
        <p:spPr>
          <a:xfrm>
            <a:off x="117764" y="5876925"/>
            <a:ext cx="9240981" cy="555625"/>
          </a:xfrm>
          <a:prstGeom prst="rect">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de-CH" sz="1200" dirty="0">
              <a:latin typeface="+mn-lt"/>
            </a:endParaRPr>
          </a:p>
        </p:txBody>
      </p:sp>
    </p:spTree>
    <p:extLst>
      <p:ext uri="{BB962C8B-B14F-4D97-AF65-F5344CB8AC3E}">
        <p14:creationId xmlns:p14="http://schemas.microsoft.com/office/powerpoint/2010/main" val="562347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p:cNvGraphicFramePr>
          <p:nvPr>
            <p:custDataLst>
              <p:tags r:id="rId2"/>
            </p:custDataLst>
            <p:extLst>
              <p:ext uri="{D42A27DB-BD31-4B8C-83A1-F6EECF244321}">
                <p14:modId xmlns:p14="http://schemas.microsoft.com/office/powerpoint/2010/main" val="182884580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04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61" name="Rectangle 60"/>
          <p:cNvSpPr/>
          <p:nvPr/>
        </p:nvSpPr>
        <p:spPr>
          <a:xfrm>
            <a:off x="2511861" y="4509480"/>
            <a:ext cx="1148770" cy="564517"/>
          </a:xfrm>
          <a:prstGeom prst="rect">
            <a:avLst/>
          </a:prstGeom>
          <a:solidFill>
            <a:srgbClr val="CFE4F5"/>
          </a:solidFill>
          <a:ln>
            <a:no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r>
              <a:rPr lang="de-DE" sz="1200" dirty="0" smtClean="0"/>
              <a:t>Kommissions-sitzungen</a:t>
            </a:r>
            <a:endParaRPr lang="en-US" sz="1200" dirty="0"/>
          </a:p>
        </p:txBody>
      </p:sp>
      <p:sp>
        <p:nvSpPr>
          <p:cNvPr id="62" name="Rectangle 61"/>
          <p:cNvSpPr/>
          <p:nvPr/>
        </p:nvSpPr>
        <p:spPr>
          <a:xfrm>
            <a:off x="5078231" y="4509480"/>
            <a:ext cx="1175032" cy="564517"/>
          </a:xfrm>
          <a:prstGeom prst="rect">
            <a:avLst/>
          </a:prstGeom>
          <a:solidFill>
            <a:srgbClr val="CFE4F5"/>
          </a:solidFill>
          <a:ln>
            <a:no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r>
              <a:rPr lang="de-DE" sz="1200" dirty="0" smtClean="0"/>
              <a:t>Kommissions-sitzungen</a:t>
            </a:r>
            <a:endParaRPr lang="en-US" sz="1200" dirty="0"/>
          </a:p>
        </p:txBody>
      </p:sp>
      <p:sp>
        <p:nvSpPr>
          <p:cNvPr id="63" name="Rectangle 62"/>
          <p:cNvSpPr/>
          <p:nvPr/>
        </p:nvSpPr>
        <p:spPr>
          <a:xfrm>
            <a:off x="7476059" y="4509480"/>
            <a:ext cx="1175032" cy="564517"/>
          </a:xfrm>
          <a:prstGeom prst="rect">
            <a:avLst/>
          </a:prstGeom>
          <a:solidFill>
            <a:srgbClr val="CFE4F5"/>
          </a:solidFill>
          <a:ln>
            <a:no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r>
              <a:rPr lang="de-DE" sz="1200" dirty="0" smtClean="0"/>
              <a:t>Kommissions-sitzungen</a:t>
            </a:r>
            <a:endParaRPr lang="en-US" sz="1200" dirty="0"/>
          </a:p>
        </p:txBody>
      </p:sp>
      <p:sp>
        <p:nvSpPr>
          <p:cNvPr id="56" name="Flowchart: Extract 55"/>
          <p:cNvSpPr/>
          <p:nvPr/>
        </p:nvSpPr>
        <p:spPr>
          <a:xfrm>
            <a:off x="2501702" y="4103249"/>
            <a:ext cx="1175094" cy="423167"/>
          </a:xfrm>
          <a:prstGeom prst="flowChartExtract">
            <a:avLst/>
          </a:prstGeom>
          <a:solidFill>
            <a:srgbClr val="CFE4F5"/>
          </a:solidFill>
          <a:ln>
            <a:no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sz="1200" dirty="0">
              <a:latin typeface="+mn-lt"/>
            </a:endParaRPr>
          </a:p>
        </p:txBody>
      </p:sp>
      <p:sp>
        <p:nvSpPr>
          <p:cNvPr id="47" name="Flowchart: Extract 46"/>
          <p:cNvSpPr/>
          <p:nvPr/>
        </p:nvSpPr>
        <p:spPr>
          <a:xfrm>
            <a:off x="7476073" y="4103249"/>
            <a:ext cx="1175094" cy="423167"/>
          </a:xfrm>
          <a:prstGeom prst="flowChartExtract">
            <a:avLst/>
          </a:prstGeom>
          <a:solidFill>
            <a:srgbClr val="CFE4F5"/>
          </a:solidFill>
          <a:ln>
            <a:no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sz="1200" dirty="0">
              <a:latin typeface="+mn-lt"/>
            </a:endParaRPr>
          </a:p>
        </p:txBody>
      </p:sp>
      <p:sp>
        <p:nvSpPr>
          <p:cNvPr id="2" name="Rectangle 1"/>
          <p:cNvSpPr/>
          <p:nvPr/>
        </p:nvSpPr>
        <p:spPr>
          <a:xfrm>
            <a:off x="2716870" y="1768576"/>
            <a:ext cx="752232" cy="2546255"/>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sz="1200" dirty="0">
              <a:latin typeface="+mn-lt"/>
            </a:endParaRPr>
          </a:p>
        </p:txBody>
      </p:sp>
      <p:sp>
        <p:nvSpPr>
          <p:cNvPr id="8" name="Title 7"/>
          <p:cNvSpPr>
            <a:spLocks noGrp="1"/>
          </p:cNvSpPr>
          <p:nvPr>
            <p:ph type="title"/>
          </p:nvPr>
        </p:nvSpPr>
        <p:spPr>
          <a:xfrm>
            <a:off x="277200" y="594000"/>
            <a:ext cx="9491182" cy="716400"/>
          </a:xfrm>
        </p:spPr>
        <p:txBody>
          <a:bodyPr/>
          <a:lstStyle/>
          <a:p>
            <a:pPr>
              <a:tabLst>
                <a:tab pos="1255713" algn="l"/>
              </a:tabLst>
            </a:pPr>
            <a:r>
              <a:rPr lang="de-DE" dirty="0" smtClean="0"/>
              <a:t>In diesem </a:t>
            </a:r>
            <a:r>
              <a:rPr lang="de-DE" dirty="0" err="1" smtClean="0"/>
              <a:t>Sessionsrückblick</a:t>
            </a:r>
            <a:r>
              <a:rPr lang="de-DE" dirty="0" smtClean="0"/>
              <a:t> informiere ich über die Frühjahrs-session, sowie über die Kommissionssitzungen bis dahin</a:t>
            </a:r>
            <a:endParaRPr lang="en-US" dirty="0"/>
          </a:p>
        </p:txBody>
      </p:sp>
      <p:sp>
        <p:nvSpPr>
          <p:cNvPr id="4" name="Slide Number Placeholder 3"/>
          <p:cNvSpPr>
            <a:spLocks noGrp="1"/>
          </p:cNvSpPr>
          <p:nvPr>
            <p:ph type="sldNum" sz="quarter" idx="12"/>
          </p:nvPr>
        </p:nvSpPr>
        <p:spPr/>
        <p:txBody>
          <a:bodyPr/>
          <a:lstStyle/>
          <a:p>
            <a:fld id="{1B101894-CD26-4755-B2AE-6750C1357069}" type="slidenum">
              <a:rPr lang="en-US" smtClean="0"/>
              <a:t>3</a:t>
            </a:fld>
            <a:endParaRPr lang="en-US"/>
          </a:p>
        </p:txBody>
      </p:sp>
      <p:sp>
        <p:nvSpPr>
          <p:cNvPr id="7" name="TextBox 6"/>
          <p:cNvSpPr txBox="1"/>
          <p:nvPr/>
        </p:nvSpPr>
        <p:spPr>
          <a:xfrm>
            <a:off x="998054" y="1839236"/>
            <a:ext cx="1536229" cy="525401"/>
          </a:xfrm>
          <a:prstGeom prst="rect">
            <a:avLst/>
          </a:prstGeom>
          <a:noFill/>
        </p:spPr>
        <p:txBody>
          <a:bodyPr wrap="square" lIns="90000" tIns="46800" rIns="90000" bIns="46800" rtlCol="0">
            <a:spAutoFit/>
          </a:bodyPr>
          <a:lstStyle/>
          <a:p>
            <a:pPr algn="ctr"/>
            <a:r>
              <a:rPr lang="de-DE" sz="1400" b="1" dirty="0" smtClean="0">
                <a:latin typeface="Arial" pitchFamily="34" charset="0"/>
                <a:cs typeface="Arial" pitchFamily="34" charset="0"/>
              </a:rPr>
              <a:t>Frühjahrs-</a:t>
            </a:r>
          </a:p>
          <a:p>
            <a:pPr algn="ctr"/>
            <a:r>
              <a:rPr lang="de-DE" sz="1400" b="1" dirty="0" err="1" smtClean="0">
                <a:latin typeface="Arial" pitchFamily="34" charset="0"/>
                <a:cs typeface="Arial" pitchFamily="34" charset="0"/>
              </a:rPr>
              <a:t>session</a:t>
            </a:r>
            <a:endParaRPr lang="en-US" sz="1400" b="1" dirty="0" smtClean="0">
              <a:latin typeface="Arial" pitchFamily="34" charset="0"/>
              <a:cs typeface="Arial" pitchFamily="34" charset="0"/>
            </a:endParaRPr>
          </a:p>
        </p:txBody>
      </p:sp>
      <p:sp>
        <p:nvSpPr>
          <p:cNvPr id="13" name="Rectangle 12"/>
          <p:cNvSpPr/>
          <p:nvPr/>
        </p:nvSpPr>
        <p:spPr>
          <a:xfrm>
            <a:off x="1185474" y="3186433"/>
            <a:ext cx="337267" cy="991973"/>
          </a:xfrm>
          <a:prstGeom prst="rect">
            <a:avLst/>
          </a:prstGeom>
          <a:solidFill>
            <a:srgbClr val="AFE06E"/>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000" dirty="0" smtClean="0">
                <a:latin typeface="+mn-lt"/>
              </a:rPr>
              <a:t>1. Wo.</a:t>
            </a:r>
            <a:endParaRPr lang="en-US" sz="1000" dirty="0">
              <a:latin typeface="+mn-lt"/>
            </a:endParaRPr>
          </a:p>
        </p:txBody>
      </p:sp>
      <p:sp>
        <p:nvSpPr>
          <p:cNvPr id="14" name="TextBox 13"/>
          <p:cNvSpPr txBox="1"/>
          <p:nvPr/>
        </p:nvSpPr>
        <p:spPr>
          <a:xfrm>
            <a:off x="3705084" y="1839236"/>
            <a:ext cx="1440000" cy="525401"/>
          </a:xfrm>
          <a:prstGeom prst="rect">
            <a:avLst/>
          </a:prstGeom>
          <a:noFill/>
        </p:spPr>
        <p:txBody>
          <a:bodyPr wrap="square" lIns="90000" tIns="46800" rIns="90000" bIns="46800" rtlCol="0">
            <a:spAutoFit/>
          </a:bodyPr>
          <a:lstStyle/>
          <a:p>
            <a:pPr algn="ctr"/>
            <a:r>
              <a:rPr lang="de-DE" sz="1400" b="1" dirty="0" smtClean="0">
                <a:latin typeface="Arial" pitchFamily="34" charset="0"/>
                <a:cs typeface="Arial" pitchFamily="34" charset="0"/>
              </a:rPr>
              <a:t>Sommer-</a:t>
            </a:r>
            <a:br>
              <a:rPr lang="de-DE" sz="1400" b="1" dirty="0" smtClean="0">
                <a:latin typeface="Arial" pitchFamily="34" charset="0"/>
                <a:cs typeface="Arial" pitchFamily="34" charset="0"/>
              </a:rPr>
            </a:br>
            <a:r>
              <a:rPr lang="de-DE" sz="1400" b="1" dirty="0" err="1" smtClean="0">
                <a:latin typeface="Arial" pitchFamily="34" charset="0"/>
                <a:cs typeface="Arial" pitchFamily="34" charset="0"/>
              </a:rPr>
              <a:t>session</a:t>
            </a:r>
            <a:endParaRPr lang="en-US" sz="1400" b="1" dirty="0" smtClean="0">
              <a:latin typeface="Arial" pitchFamily="34" charset="0"/>
              <a:cs typeface="Arial" pitchFamily="34" charset="0"/>
            </a:endParaRPr>
          </a:p>
        </p:txBody>
      </p:sp>
      <p:sp>
        <p:nvSpPr>
          <p:cNvPr id="17" name="TextBox 16"/>
          <p:cNvSpPr txBox="1"/>
          <p:nvPr/>
        </p:nvSpPr>
        <p:spPr>
          <a:xfrm>
            <a:off x="5970378" y="1946957"/>
            <a:ext cx="1440000" cy="309958"/>
          </a:xfrm>
          <a:prstGeom prst="rect">
            <a:avLst/>
          </a:prstGeom>
          <a:noFill/>
        </p:spPr>
        <p:txBody>
          <a:bodyPr wrap="square" lIns="90000" tIns="46800" rIns="90000" bIns="46800" rtlCol="0">
            <a:spAutoFit/>
          </a:bodyPr>
          <a:lstStyle/>
          <a:p>
            <a:pPr algn="ctr"/>
            <a:r>
              <a:rPr lang="de-DE" sz="1400" b="1" dirty="0" smtClean="0">
                <a:latin typeface="Arial" pitchFamily="34" charset="0"/>
                <a:cs typeface="Arial" pitchFamily="34" charset="0"/>
              </a:rPr>
              <a:t>Herbstsession</a:t>
            </a:r>
            <a:endParaRPr lang="en-US" sz="1400" b="1" dirty="0" smtClean="0">
              <a:latin typeface="Arial" pitchFamily="34" charset="0"/>
              <a:cs typeface="Arial" pitchFamily="34" charset="0"/>
            </a:endParaRPr>
          </a:p>
        </p:txBody>
      </p:sp>
      <p:sp>
        <p:nvSpPr>
          <p:cNvPr id="20" name="TextBox 19"/>
          <p:cNvSpPr txBox="1"/>
          <p:nvPr/>
        </p:nvSpPr>
        <p:spPr>
          <a:xfrm>
            <a:off x="8300922" y="1946957"/>
            <a:ext cx="1440000" cy="309958"/>
          </a:xfrm>
          <a:prstGeom prst="rect">
            <a:avLst/>
          </a:prstGeom>
          <a:noFill/>
        </p:spPr>
        <p:txBody>
          <a:bodyPr wrap="square" lIns="90000" tIns="46800" rIns="90000" bIns="46800" rtlCol="0">
            <a:spAutoFit/>
          </a:bodyPr>
          <a:lstStyle/>
          <a:p>
            <a:pPr algn="ctr"/>
            <a:r>
              <a:rPr lang="de-DE" sz="1400" b="1" dirty="0" smtClean="0">
                <a:latin typeface="Arial" pitchFamily="34" charset="0"/>
                <a:cs typeface="Arial" pitchFamily="34" charset="0"/>
              </a:rPr>
              <a:t>Wintersession</a:t>
            </a:r>
            <a:endParaRPr lang="en-US" sz="1400" b="1" dirty="0" smtClean="0">
              <a:latin typeface="Arial" pitchFamily="34" charset="0"/>
              <a:cs typeface="Arial" pitchFamily="34" charset="0"/>
            </a:endParaRPr>
          </a:p>
        </p:txBody>
      </p:sp>
      <p:sp>
        <p:nvSpPr>
          <p:cNvPr id="23" name="TextBox 22"/>
          <p:cNvSpPr txBox="1"/>
          <p:nvPr/>
        </p:nvSpPr>
        <p:spPr>
          <a:xfrm>
            <a:off x="2639830" y="1839236"/>
            <a:ext cx="906312" cy="525401"/>
          </a:xfrm>
          <a:prstGeom prst="rect">
            <a:avLst/>
          </a:prstGeom>
          <a:noFill/>
        </p:spPr>
        <p:txBody>
          <a:bodyPr wrap="square" lIns="90000" tIns="46800" rIns="90000" bIns="46800" rtlCol="0">
            <a:spAutoFit/>
          </a:bodyPr>
          <a:lstStyle/>
          <a:p>
            <a:pPr algn="ctr"/>
            <a:r>
              <a:rPr lang="de-DE" sz="1400" b="1" dirty="0" smtClean="0">
                <a:latin typeface="Arial" pitchFamily="34" charset="0"/>
                <a:cs typeface="Arial" pitchFamily="34" charset="0"/>
              </a:rPr>
              <a:t>Sonder-</a:t>
            </a:r>
          </a:p>
          <a:p>
            <a:pPr algn="ctr"/>
            <a:r>
              <a:rPr lang="de-DE" sz="1400" b="1" dirty="0" err="1" smtClean="0">
                <a:latin typeface="Arial" pitchFamily="34" charset="0"/>
                <a:cs typeface="Arial" pitchFamily="34" charset="0"/>
              </a:rPr>
              <a:t>session</a:t>
            </a:r>
            <a:endParaRPr lang="en-US" sz="1400" b="1" dirty="0" smtClean="0">
              <a:latin typeface="Arial" pitchFamily="34" charset="0"/>
              <a:cs typeface="Arial" pitchFamily="34" charset="0"/>
            </a:endParaRPr>
          </a:p>
        </p:txBody>
      </p:sp>
      <p:sp>
        <p:nvSpPr>
          <p:cNvPr id="24" name="Rectangle 23"/>
          <p:cNvSpPr/>
          <p:nvPr/>
        </p:nvSpPr>
        <p:spPr>
          <a:xfrm>
            <a:off x="1597535" y="3186433"/>
            <a:ext cx="337267" cy="991973"/>
          </a:xfrm>
          <a:prstGeom prst="rect">
            <a:avLst/>
          </a:prstGeom>
          <a:solidFill>
            <a:srgbClr val="AFE06E"/>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000" dirty="0"/>
              <a:t>2</a:t>
            </a:r>
            <a:r>
              <a:rPr lang="de-DE" sz="1000" dirty="0" smtClean="0"/>
              <a:t>. Wo.</a:t>
            </a:r>
            <a:endParaRPr lang="en-US" sz="1000" dirty="0"/>
          </a:p>
        </p:txBody>
      </p:sp>
      <p:sp>
        <p:nvSpPr>
          <p:cNvPr id="28" name="Rectangle 27"/>
          <p:cNvSpPr/>
          <p:nvPr/>
        </p:nvSpPr>
        <p:spPr>
          <a:xfrm>
            <a:off x="2002824" y="3186433"/>
            <a:ext cx="337267" cy="991973"/>
          </a:xfrm>
          <a:prstGeom prst="rect">
            <a:avLst/>
          </a:prstGeom>
          <a:solidFill>
            <a:srgbClr val="AFE06E"/>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000" dirty="0"/>
              <a:t>3</a:t>
            </a:r>
            <a:r>
              <a:rPr lang="de-DE" sz="1000" dirty="0" smtClean="0"/>
              <a:t>. Wo.</a:t>
            </a:r>
            <a:endParaRPr lang="en-US" sz="1000" dirty="0"/>
          </a:p>
        </p:txBody>
      </p:sp>
      <p:sp>
        <p:nvSpPr>
          <p:cNvPr id="29" name="Rectangle 28"/>
          <p:cNvSpPr/>
          <p:nvPr/>
        </p:nvSpPr>
        <p:spPr>
          <a:xfrm>
            <a:off x="2948986" y="3186433"/>
            <a:ext cx="288000" cy="991973"/>
          </a:xfrm>
          <a:prstGeom prst="rect">
            <a:avLst/>
          </a:prstGeom>
          <a:solidFill>
            <a:srgbClr val="AFE06E"/>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000" dirty="0" smtClean="0"/>
              <a:t>4 </a:t>
            </a:r>
            <a:br>
              <a:rPr lang="de-DE" sz="1000" dirty="0" smtClean="0"/>
            </a:br>
            <a:r>
              <a:rPr lang="de-DE" sz="1000" dirty="0" err="1" smtClean="0"/>
              <a:t>Ta-ge</a:t>
            </a:r>
            <a:endParaRPr lang="en-US" sz="1000" dirty="0"/>
          </a:p>
        </p:txBody>
      </p:sp>
      <p:sp>
        <p:nvSpPr>
          <p:cNvPr id="30" name="Rectangle 29"/>
          <p:cNvSpPr/>
          <p:nvPr/>
        </p:nvSpPr>
        <p:spPr>
          <a:xfrm>
            <a:off x="3836592" y="3186433"/>
            <a:ext cx="337267" cy="991973"/>
          </a:xfrm>
          <a:prstGeom prst="rect">
            <a:avLst/>
          </a:prstGeom>
          <a:solidFill>
            <a:srgbClr val="AFE06E"/>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000" dirty="0" smtClean="0">
                <a:latin typeface="+mn-lt"/>
              </a:rPr>
              <a:t>1. Wo.</a:t>
            </a:r>
            <a:endParaRPr lang="en-US" sz="1000" dirty="0">
              <a:latin typeface="+mn-lt"/>
            </a:endParaRPr>
          </a:p>
        </p:txBody>
      </p:sp>
      <p:sp>
        <p:nvSpPr>
          <p:cNvPr id="31" name="Rectangle 30"/>
          <p:cNvSpPr/>
          <p:nvPr/>
        </p:nvSpPr>
        <p:spPr>
          <a:xfrm>
            <a:off x="4256451" y="3186433"/>
            <a:ext cx="337267" cy="991973"/>
          </a:xfrm>
          <a:prstGeom prst="rect">
            <a:avLst/>
          </a:prstGeom>
          <a:solidFill>
            <a:srgbClr val="AFE06E"/>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000" dirty="0"/>
              <a:t>2</a:t>
            </a:r>
            <a:r>
              <a:rPr lang="de-DE" sz="1000" dirty="0" smtClean="0"/>
              <a:t>. Wo.</a:t>
            </a:r>
            <a:endParaRPr lang="en-US" sz="1000" dirty="0"/>
          </a:p>
        </p:txBody>
      </p:sp>
      <p:sp>
        <p:nvSpPr>
          <p:cNvPr id="32" name="Rectangle 31"/>
          <p:cNvSpPr/>
          <p:nvPr/>
        </p:nvSpPr>
        <p:spPr>
          <a:xfrm>
            <a:off x="4653942" y="3186433"/>
            <a:ext cx="337267" cy="991973"/>
          </a:xfrm>
          <a:prstGeom prst="rect">
            <a:avLst/>
          </a:prstGeom>
          <a:solidFill>
            <a:srgbClr val="AFE06E"/>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000" dirty="0"/>
              <a:t>3</a:t>
            </a:r>
            <a:r>
              <a:rPr lang="de-DE" sz="1000" dirty="0" smtClean="0"/>
              <a:t>. Wo.</a:t>
            </a:r>
            <a:endParaRPr lang="en-US" sz="1000" dirty="0"/>
          </a:p>
        </p:txBody>
      </p:sp>
      <p:sp>
        <p:nvSpPr>
          <p:cNvPr id="33" name="Rectangle 32"/>
          <p:cNvSpPr/>
          <p:nvPr/>
        </p:nvSpPr>
        <p:spPr>
          <a:xfrm>
            <a:off x="6139464" y="3186433"/>
            <a:ext cx="337267" cy="991973"/>
          </a:xfrm>
          <a:prstGeom prst="rect">
            <a:avLst/>
          </a:prstGeom>
          <a:solidFill>
            <a:srgbClr val="AFE06E"/>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000" dirty="0" smtClean="0">
                <a:latin typeface="+mn-lt"/>
              </a:rPr>
              <a:t>1. Wo.</a:t>
            </a:r>
            <a:endParaRPr lang="en-US" sz="1000" dirty="0">
              <a:latin typeface="+mn-lt"/>
            </a:endParaRPr>
          </a:p>
        </p:txBody>
      </p:sp>
      <p:sp>
        <p:nvSpPr>
          <p:cNvPr id="34" name="Rectangle 33"/>
          <p:cNvSpPr/>
          <p:nvPr/>
        </p:nvSpPr>
        <p:spPr>
          <a:xfrm>
            <a:off x="6559323" y="3186433"/>
            <a:ext cx="337267" cy="991973"/>
          </a:xfrm>
          <a:prstGeom prst="rect">
            <a:avLst/>
          </a:prstGeom>
          <a:solidFill>
            <a:srgbClr val="AFE06E"/>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000" dirty="0"/>
              <a:t>2</a:t>
            </a:r>
            <a:r>
              <a:rPr lang="de-DE" sz="1000" dirty="0" smtClean="0"/>
              <a:t>. Wo.</a:t>
            </a:r>
            <a:endParaRPr lang="en-US" sz="1000" dirty="0"/>
          </a:p>
        </p:txBody>
      </p:sp>
      <p:sp>
        <p:nvSpPr>
          <p:cNvPr id="35" name="Rectangle 34"/>
          <p:cNvSpPr/>
          <p:nvPr/>
        </p:nvSpPr>
        <p:spPr>
          <a:xfrm>
            <a:off x="6956814" y="3186433"/>
            <a:ext cx="337267" cy="991973"/>
          </a:xfrm>
          <a:prstGeom prst="rect">
            <a:avLst/>
          </a:prstGeom>
          <a:solidFill>
            <a:srgbClr val="AFE06E"/>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000" dirty="0"/>
              <a:t>3</a:t>
            </a:r>
            <a:r>
              <a:rPr lang="de-DE" sz="1000" dirty="0" smtClean="0"/>
              <a:t>. Wo.</a:t>
            </a:r>
            <a:endParaRPr lang="en-US" sz="1000" dirty="0"/>
          </a:p>
        </p:txBody>
      </p:sp>
      <p:sp>
        <p:nvSpPr>
          <p:cNvPr id="36" name="Rectangle 35"/>
          <p:cNvSpPr/>
          <p:nvPr/>
        </p:nvSpPr>
        <p:spPr>
          <a:xfrm>
            <a:off x="8444956" y="3186433"/>
            <a:ext cx="337267" cy="991973"/>
          </a:xfrm>
          <a:prstGeom prst="rect">
            <a:avLst/>
          </a:prstGeom>
          <a:solidFill>
            <a:srgbClr val="AFE06E"/>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000" dirty="0" smtClean="0">
                <a:latin typeface="+mn-lt"/>
              </a:rPr>
              <a:t>1. Wo.</a:t>
            </a:r>
            <a:endParaRPr lang="en-US" sz="1000" dirty="0">
              <a:latin typeface="+mn-lt"/>
            </a:endParaRPr>
          </a:p>
        </p:txBody>
      </p:sp>
      <p:sp>
        <p:nvSpPr>
          <p:cNvPr id="37" name="Rectangle 36"/>
          <p:cNvSpPr/>
          <p:nvPr/>
        </p:nvSpPr>
        <p:spPr>
          <a:xfrm>
            <a:off x="8851486" y="3186433"/>
            <a:ext cx="337267" cy="991973"/>
          </a:xfrm>
          <a:prstGeom prst="rect">
            <a:avLst/>
          </a:prstGeom>
          <a:solidFill>
            <a:srgbClr val="AFE06E"/>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000" dirty="0"/>
              <a:t>2</a:t>
            </a:r>
            <a:r>
              <a:rPr lang="de-DE" sz="1000" dirty="0" smtClean="0"/>
              <a:t>. Wo.</a:t>
            </a:r>
            <a:endParaRPr lang="en-US" sz="1000" dirty="0"/>
          </a:p>
        </p:txBody>
      </p:sp>
      <p:sp>
        <p:nvSpPr>
          <p:cNvPr id="38" name="Rectangle 37"/>
          <p:cNvSpPr/>
          <p:nvPr/>
        </p:nvSpPr>
        <p:spPr>
          <a:xfrm>
            <a:off x="9262306" y="3186433"/>
            <a:ext cx="337267" cy="991973"/>
          </a:xfrm>
          <a:prstGeom prst="rect">
            <a:avLst/>
          </a:prstGeom>
          <a:solidFill>
            <a:srgbClr val="AFE06E"/>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000" dirty="0"/>
              <a:t>3</a:t>
            </a:r>
            <a:r>
              <a:rPr lang="de-DE" sz="1000" dirty="0" smtClean="0"/>
              <a:t>. Wo.</a:t>
            </a:r>
            <a:endParaRPr lang="en-US" sz="1000" dirty="0"/>
          </a:p>
        </p:txBody>
      </p:sp>
      <p:sp>
        <p:nvSpPr>
          <p:cNvPr id="9" name="Rectangle 8"/>
          <p:cNvSpPr/>
          <p:nvPr/>
        </p:nvSpPr>
        <p:spPr>
          <a:xfrm>
            <a:off x="1158347" y="2601282"/>
            <a:ext cx="1184940" cy="461665"/>
          </a:xfrm>
          <a:prstGeom prst="rect">
            <a:avLst/>
          </a:prstGeom>
        </p:spPr>
        <p:txBody>
          <a:bodyPr wrap="none">
            <a:spAutoFit/>
          </a:bodyPr>
          <a:lstStyle/>
          <a:p>
            <a:pPr algn="ctr"/>
            <a:r>
              <a:rPr lang="de-DE" sz="1200" b="1" dirty="0" smtClean="0"/>
              <a:t>29. Februar – </a:t>
            </a:r>
          </a:p>
          <a:p>
            <a:pPr algn="ctr"/>
            <a:r>
              <a:rPr lang="de-DE" sz="1200" b="1" dirty="0" smtClean="0"/>
              <a:t>18. März 2016</a:t>
            </a:r>
            <a:endParaRPr lang="en-US" sz="1200" b="1" dirty="0"/>
          </a:p>
        </p:txBody>
      </p:sp>
      <p:sp>
        <p:nvSpPr>
          <p:cNvPr id="39" name="Rectangle 38"/>
          <p:cNvSpPr/>
          <p:nvPr/>
        </p:nvSpPr>
        <p:spPr>
          <a:xfrm>
            <a:off x="2633567" y="2601282"/>
            <a:ext cx="918841" cy="461665"/>
          </a:xfrm>
          <a:prstGeom prst="rect">
            <a:avLst/>
          </a:prstGeom>
        </p:spPr>
        <p:txBody>
          <a:bodyPr wrap="none">
            <a:spAutoFit/>
          </a:bodyPr>
          <a:lstStyle/>
          <a:p>
            <a:pPr algn="ctr"/>
            <a:r>
              <a:rPr lang="de-DE" sz="1200" b="1" dirty="0" smtClean="0"/>
              <a:t>25. – 27.</a:t>
            </a:r>
          </a:p>
          <a:p>
            <a:pPr algn="ctr"/>
            <a:r>
              <a:rPr lang="de-DE" sz="1200" b="1" dirty="0" smtClean="0"/>
              <a:t>April 2016</a:t>
            </a:r>
            <a:endParaRPr lang="en-US" sz="1200" b="1" dirty="0"/>
          </a:p>
        </p:txBody>
      </p:sp>
      <p:sp>
        <p:nvSpPr>
          <p:cNvPr id="40" name="Rectangle 39"/>
          <p:cNvSpPr/>
          <p:nvPr/>
        </p:nvSpPr>
        <p:spPr>
          <a:xfrm>
            <a:off x="3782583" y="2601282"/>
            <a:ext cx="1324923" cy="461665"/>
          </a:xfrm>
          <a:prstGeom prst="rect">
            <a:avLst/>
          </a:prstGeom>
        </p:spPr>
        <p:txBody>
          <a:bodyPr wrap="square">
            <a:spAutoFit/>
          </a:bodyPr>
          <a:lstStyle/>
          <a:p>
            <a:pPr algn="ctr"/>
            <a:r>
              <a:rPr lang="de-DE" sz="1200" b="1" dirty="0" smtClean="0"/>
              <a:t>30. Mai – </a:t>
            </a:r>
          </a:p>
          <a:p>
            <a:pPr algn="ctr"/>
            <a:r>
              <a:rPr lang="de-DE" sz="1200" b="1" dirty="0" smtClean="0"/>
              <a:t>17. Juni 2016</a:t>
            </a:r>
            <a:endParaRPr lang="de-DE" sz="1200" b="1" dirty="0"/>
          </a:p>
        </p:txBody>
      </p:sp>
      <p:sp>
        <p:nvSpPr>
          <p:cNvPr id="41" name="Rectangle 40"/>
          <p:cNvSpPr/>
          <p:nvPr/>
        </p:nvSpPr>
        <p:spPr>
          <a:xfrm>
            <a:off x="6063767" y="2601282"/>
            <a:ext cx="1361271" cy="461665"/>
          </a:xfrm>
          <a:prstGeom prst="rect">
            <a:avLst/>
          </a:prstGeom>
        </p:spPr>
        <p:txBody>
          <a:bodyPr wrap="none">
            <a:spAutoFit/>
          </a:bodyPr>
          <a:lstStyle/>
          <a:p>
            <a:pPr algn="ctr"/>
            <a:r>
              <a:rPr lang="de-DE" sz="1200" b="1" dirty="0" smtClean="0"/>
              <a:t>12. – 30. </a:t>
            </a:r>
            <a:br>
              <a:rPr lang="de-DE" sz="1200" b="1" dirty="0" smtClean="0"/>
            </a:br>
            <a:r>
              <a:rPr lang="de-DE" sz="1200" b="1" dirty="0"/>
              <a:t>September </a:t>
            </a:r>
            <a:r>
              <a:rPr lang="de-DE" sz="1200" b="1" dirty="0" smtClean="0"/>
              <a:t>2016</a:t>
            </a:r>
            <a:endParaRPr lang="en-US" sz="1200" b="1" dirty="0"/>
          </a:p>
        </p:txBody>
      </p:sp>
      <p:sp>
        <p:nvSpPr>
          <p:cNvPr id="42" name="Rectangle 41"/>
          <p:cNvSpPr/>
          <p:nvPr/>
        </p:nvSpPr>
        <p:spPr>
          <a:xfrm>
            <a:off x="8211546" y="2601282"/>
            <a:ext cx="1556836" cy="461665"/>
          </a:xfrm>
          <a:prstGeom prst="rect">
            <a:avLst/>
          </a:prstGeom>
        </p:spPr>
        <p:txBody>
          <a:bodyPr wrap="none">
            <a:spAutoFit/>
          </a:bodyPr>
          <a:lstStyle/>
          <a:p>
            <a:pPr algn="ctr"/>
            <a:r>
              <a:rPr lang="de-DE" sz="1200" b="1" dirty="0" smtClean="0"/>
              <a:t>28. </a:t>
            </a:r>
            <a:r>
              <a:rPr lang="de-DE" sz="1200" b="1" dirty="0"/>
              <a:t>November </a:t>
            </a:r>
            <a:r>
              <a:rPr lang="de-DE" sz="1200" b="1" dirty="0" smtClean="0"/>
              <a:t>– </a:t>
            </a:r>
            <a:br>
              <a:rPr lang="de-DE" sz="1200" b="1" dirty="0" smtClean="0"/>
            </a:br>
            <a:r>
              <a:rPr lang="de-DE" sz="1200" b="1" dirty="0" smtClean="0"/>
              <a:t>16. </a:t>
            </a:r>
            <a:r>
              <a:rPr lang="de-DE" sz="1200" b="1" dirty="0"/>
              <a:t>Dezember </a:t>
            </a:r>
            <a:r>
              <a:rPr lang="de-DE" sz="1200" b="1" dirty="0" smtClean="0"/>
              <a:t>2016</a:t>
            </a:r>
            <a:endParaRPr lang="en-US" sz="1200" b="1" dirty="0"/>
          </a:p>
        </p:txBody>
      </p:sp>
      <p:sp>
        <p:nvSpPr>
          <p:cNvPr id="55" name="Flowchart: Extract 54"/>
          <p:cNvSpPr/>
          <p:nvPr/>
        </p:nvSpPr>
        <p:spPr>
          <a:xfrm>
            <a:off x="5078146" y="4103249"/>
            <a:ext cx="1175094" cy="423167"/>
          </a:xfrm>
          <a:prstGeom prst="flowChartExtract">
            <a:avLst/>
          </a:prstGeom>
          <a:solidFill>
            <a:srgbClr val="CFE4F5"/>
          </a:solidFill>
          <a:ln>
            <a:no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sz="1200" dirty="0">
              <a:latin typeface="+mn-lt"/>
            </a:endParaRPr>
          </a:p>
        </p:txBody>
      </p:sp>
      <p:cxnSp>
        <p:nvCxnSpPr>
          <p:cNvPr id="66" name="Straight Arrow Connector 65"/>
          <p:cNvCxnSpPr/>
          <p:nvPr/>
        </p:nvCxnSpPr>
        <p:spPr>
          <a:xfrm>
            <a:off x="190292" y="5291856"/>
            <a:ext cx="9437896" cy="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181896" y="4509480"/>
            <a:ext cx="1148770" cy="564517"/>
          </a:xfrm>
          <a:prstGeom prst="rect">
            <a:avLst/>
          </a:prstGeom>
          <a:solidFill>
            <a:srgbClr val="CFE4F5"/>
          </a:solidFill>
          <a:ln>
            <a:no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r>
              <a:rPr lang="de-DE" sz="1200" dirty="0" smtClean="0"/>
              <a:t>Kommissions-sitzungen</a:t>
            </a:r>
            <a:endParaRPr lang="en-US" sz="1200" dirty="0"/>
          </a:p>
        </p:txBody>
      </p:sp>
      <p:sp>
        <p:nvSpPr>
          <p:cNvPr id="68" name="Flowchart: Extract 67"/>
          <p:cNvSpPr/>
          <p:nvPr/>
        </p:nvSpPr>
        <p:spPr>
          <a:xfrm>
            <a:off x="171737" y="4103249"/>
            <a:ext cx="1175094" cy="423167"/>
          </a:xfrm>
          <a:prstGeom prst="flowChartExtract">
            <a:avLst/>
          </a:prstGeom>
          <a:solidFill>
            <a:srgbClr val="CFE4F5"/>
          </a:solidFill>
          <a:ln>
            <a:no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sz="1200" dirty="0">
              <a:latin typeface="+mn-lt"/>
            </a:endParaRPr>
          </a:p>
        </p:txBody>
      </p:sp>
      <p:sp>
        <p:nvSpPr>
          <p:cNvPr id="11" name="Rectangle 10"/>
          <p:cNvSpPr/>
          <p:nvPr/>
        </p:nvSpPr>
        <p:spPr>
          <a:xfrm>
            <a:off x="107510" y="1831207"/>
            <a:ext cx="2330798" cy="3780000"/>
          </a:xfrm>
          <a:prstGeom prst="rect">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sz="1200" dirty="0">
              <a:latin typeface="+mn-lt"/>
            </a:endParaRPr>
          </a:p>
        </p:txBody>
      </p:sp>
      <p:sp>
        <p:nvSpPr>
          <p:cNvPr id="69" name="TextBox 68"/>
          <p:cNvSpPr txBox="1"/>
          <p:nvPr/>
        </p:nvSpPr>
        <p:spPr>
          <a:xfrm>
            <a:off x="195169" y="5278376"/>
            <a:ext cx="720000" cy="279180"/>
          </a:xfrm>
          <a:prstGeom prst="rect">
            <a:avLst/>
          </a:prstGeom>
          <a:noFill/>
        </p:spPr>
        <p:txBody>
          <a:bodyPr wrap="square" lIns="90000" tIns="46800" rIns="90000" bIns="46800" rtlCol="0">
            <a:spAutoFit/>
          </a:bodyPr>
          <a:lstStyle/>
          <a:p>
            <a:pPr algn="ctr"/>
            <a:r>
              <a:rPr lang="de-DE" sz="1200" dirty="0" smtClean="0">
                <a:latin typeface="Arial" pitchFamily="34" charset="0"/>
                <a:cs typeface="Arial" pitchFamily="34" charset="0"/>
              </a:rPr>
              <a:t>Jan.</a:t>
            </a:r>
            <a:endParaRPr lang="en-US" sz="1200" dirty="0" smtClean="0">
              <a:latin typeface="Arial" pitchFamily="34" charset="0"/>
              <a:cs typeface="Arial" pitchFamily="34" charset="0"/>
            </a:endParaRPr>
          </a:p>
        </p:txBody>
      </p:sp>
      <p:sp>
        <p:nvSpPr>
          <p:cNvPr id="70" name="TextBox 69"/>
          <p:cNvSpPr txBox="1"/>
          <p:nvPr/>
        </p:nvSpPr>
        <p:spPr>
          <a:xfrm>
            <a:off x="969426" y="5278376"/>
            <a:ext cx="720000" cy="279180"/>
          </a:xfrm>
          <a:prstGeom prst="rect">
            <a:avLst/>
          </a:prstGeom>
          <a:noFill/>
        </p:spPr>
        <p:txBody>
          <a:bodyPr wrap="square" lIns="90000" tIns="46800" rIns="90000" bIns="46800" rtlCol="0">
            <a:spAutoFit/>
          </a:bodyPr>
          <a:lstStyle/>
          <a:p>
            <a:pPr algn="ctr"/>
            <a:r>
              <a:rPr lang="de-DE" sz="1200" dirty="0" smtClean="0">
                <a:latin typeface="Arial" pitchFamily="34" charset="0"/>
                <a:cs typeface="Arial" pitchFamily="34" charset="0"/>
              </a:rPr>
              <a:t>Feb.</a:t>
            </a:r>
            <a:endParaRPr lang="en-US" sz="1200" dirty="0" smtClean="0">
              <a:latin typeface="Arial" pitchFamily="34" charset="0"/>
              <a:cs typeface="Arial" pitchFamily="34" charset="0"/>
            </a:endParaRPr>
          </a:p>
        </p:txBody>
      </p:sp>
      <p:sp>
        <p:nvSpPr>
          <p:cNvPr id="71" name="TextBox 70"/>
          <p:cNvSpPr txBox="1"/>
          <p:nvPr/>
        </p:nvSpPr>
        <p:spPr>
          <a:xfrm>
            <a:off x="1743683" y="5278376"/>
            <a:ext cx="720000" cy="279180"/>
          </a:xfrm>
          <a:prstGeom prst="rect">
            <a:avLst/>
          </a:prstGeom>
          <a:noFill/>
        </p:spPr>
        <p:txBody>
          <a:bodyPr wrap="square" lIns="90000" tIns="46800" rIns="90000" bIns="46800" rtlCol="0">
            <a:spAutoFit/>
          </a:bodyPr>
          <a:lstStyle/>
          <a:p>
            <a:pPr algn="ctr"/>
            <a:r>
              <a:rPr lang="de-DE" sz="1200" dirty="0" smtClean="0">
                <a:latin typeface="Arial" pitchFamily="34" charset="0"/>
                <a:cs typeface="Arial" pitchFamily="34" charset="0"/>
              </a:rPr>
              <a:t>März</a:t>
            </a:r>
            <a:endParaRPr lang="en-US" sz="1200" dirty="0" smtClean="0">
              <a:latin typeface="Arial" pitchFamily="34" charset="0"/>
              <a:cs typeface="Arial" pitchFamily="34" charset="0"/>
            </a:endParaRPr>
          </a:p>
        </p:txBody>
      </p:sp>
      <p:sp>
        <p:nvSpPr>
          <p:cNvPr id="72" name="TextBox 71"/>
          <p:cNvSpPr txBox="1"/>
          <p:nvPr/>
        </p:nvSpPr>
        <p:spPr>
          <a:xfrm>
            <a:off x="2517940" y="5278376"/>
            <a:ext cx="720000" cy="279180"/>
          </a:xfrm>
          <a:prstGeom prst="rect">
            <a:avLst/>
          </a:prstGeom>
          <a:noFill/>
        </p:spPr>
        <p:txBody>
          <a:bodyPr wrap="square" lIns="90000" tIns="46800" rIns="90000" bIns="46800" rtlCol="0">
            <a:spAutoFit/>
          </a:bodyPr>
          <a:lstStyle/>
          <a:p>
            <a:pPr algn="ctr"/>
            <a:r>
              <a:rPr lang="de-DE" sz="1200" dirty="0" smtClean="0">
                <a:latin typeface="Arial" pitchFamily="34" charset="0"/>
                <a:cs typeface="Arial" pitchFamily="34" charset="0"/>
              </a:rPr>
              <a:t>April</a:t>
            </a:r>
            <a:endParaRPr lang="en-US" sz="1200" dirty="0" smtClean="0">
              <a:latin typeface="Arial" pitchFamily="34" charset="0"/>
              <a:cs typeface="Arial" pitchFamily="34" charset="0"/>
            </a:endParaRPr>
          </a:p>
        </p:txBody>
      </p:sp>
      <p:sp>
        <p:nvSpPr>
          <p:cNvPr id="73" name="TextBox 72"/>
          <p:cNvSpPr txBox="1"/>
          <p:nvPr/>
        </p:nvSpPr>
        <p:spPr>
          <a:xfrm>
            <a:off x="3292197" y="5278376"/>
            <a:ext cx="720000" cy="279180"/>
          </a:xfrm>
          <a:prstGeom prst="rect">
            <a:avLst/>
          </a:prstGeom>
          <a:noFill/>
        </p:spPr>
        <p:txBody>
          <a:bodyPr wrap="square" lIns="90000" tIns="46800" rIns="90000" bIns="46800" rtlCol="0">
            <a:spAutoFit/>
          </a:bodyPr>
          <a:lstStyle/>
          <a:p>
            <a:pPr algn="ctr"/>
            <a:r>
              <a:rPr lang="de-DE" sz="1200" dirty="0" smtClean="0">
                <a:latin typeface="Arial" pitchFamily="34" charset="0"/>
                <a:cs typeface="Arial" pitchFamily="34" charset="0"/>
              </a:rPr>
              <a:t>Mai</a:t>
            </a:r>
            <a:endParaRPr lang="en-US" sz="1200" dirty="0" smtClean="0">
              <a:latin typeface="Arial" pitchFamily="34" charset="0"/>
              <a:cs typeface="Arial" pitchFamily="34" charset="0"/>
            </a:endParaRPr>
          </a:p>
        </p:txBody>
      </p:sp>
      <p:sp>
        <p:nvSpPr>
          <p:cNvPr id="74" name="TextBox 73"/>
          <p:cNvSpPr txBox="1"/>
          <p:nvPr/>
        </p:nvSpPr>
        <p:spPr>
          <a:xfrm>
            <a:off x="4066454" y="5278376"/>
            <a:ext cx="720000" cy="279180"/>
          </a:xfrm>
          <a:prstGeom prst="rect">
            <a:avLst/>
          </a:prstGeom>
          <a:noFill/>
        </p:spPr>
        <p:txBody>
          <a:bodyPr wrap="square" lIns="90000" tIns="46800" rIns="90000" bIns="46800" rtlCol="0">
            <a:spAutoFit/>
          </a:bodyPr>
          <a:lstStyle/>
          <a:p>
            <a:pPr algn="ctr"/>
            <a:r>
              <a:rPr lang="de-DE" sz="1200" dirty="0" smtClean="0">
                <a:latin typeface="Arial" pitchFamily="34" charset="0"/>
                <a:cs typeface="Arial" pitchFamily="34" charset="0"/>
              </a:rPr>
              <a:t>Juni</a:t>
            </a:r>
            <a:endParaRPr lang="en-US" sz="1200" dirty="0" smtClean="0">
              <a:latin typeface="Arial" pitchFamily="34" charset="0"/>
              <a:cs typeface="Arial" pitchFamily="34" charset="0"/>
            </a:endParaRPr>
          </a:p>
        </p:txBody>
      </p:sp>
      <p:sp>
        <p:nvSpPr>
          <p:cNvPr id="75" name="TextBox 74"/>
          <p:cNvSpPr txBox="1"/>
          <p:nvPr/>
        </p:nvSpPr>
        <p:spPr>
          <a:xfrm>
            <a:off x="4840711" y="5278376"/>
            <a:ext cx="720000" cy="279180"/>
          </a:xfrm>
          <a:prstGeom prst="rect">
            <a:avLst/>
          </a:prstGeom>
          <a:noFill/>
        </p:spPr>
        <p:txBody>
          <a:bodyPr wrap="square" lIns="90000" tIns="46800" rIns="90000" bIns="46800" rtlCol="0">
            <a:spAutoFit/>
          </a:bodyPr>
          <a:lstStyle/>
          <a:p>
            <a:pPr algn="ctr"/>
            <a:r>
              <a:rPr lang="de-DE" sz="1200" dirty="0" smtClean="0">
                <a:latin typeface="Arial" pitchFamily="34" charset="0"/>
                <a:cs typeface="Arial" pitchFamily="34" charset="0"/>
              </a:rPr>
              <a:t>Juli</a:t>
            </a:r>
            <a:endParaRPr lang="en-US" sz="1200" dirty="0" smtClean="0">
              <a:latin typeface="Arial" pitchFamily="34" charset="0"/>
              <a:cs typeface="Arial" pitchFamily="34" charset="0"/>
            </a:endParaRPr>
          </a:p>
        </p:txBody>
      </p:sp>
      <p:sp>
        <p:nvSpPr>
          <p:cNvPr id="76" name="TextBox 75"/>
          <p:cNvSpPr txBox="1"/>
          <p:nvPr/>
        </p:nvSpPr>
        <p:spPr>
          <a:xfrm>
            <a:off x="5614968" y="5278376"/>
            <a:ext cx="720000" cy="279180"/>
          </a:xfrm>
          <a:prstGeom prst="rect">
            <a:avLst/>
          </a:prstGeom>
          <a:noFill/>
        </p:spPr>
        <p:txBody>
          <a:bodyPr wrap="square" lIns="90000" tIns="46800" rIns="90000" bIns="46800" rtlCol="0">
            <a:spAutoFit/>
          </a:bodyPr>
          <a:lstStyle/>
          <a:p>
            <a:pPr algn="ctr"/>
            <a:r>
              <a:rPr lang="de-DE" sz="1200" dirty="0" smtClean="0">
                <a:latin typeface="Arial" pitchFamily="34" charset="0"/>
                <a:cs typeface="Arial" pitchFamily="34" charset="0"/>
              </a:rPr>
              <a:t>Aug.</a:t>
            </a:r>
            <a:endParaRPr lang="en-US" sz="1200" dirty="0" smtClean="0">
              <a:latin typeface="Arial" pitchFamily="34" charset="0"/>
              <a:cs typeface="Arial" pitchFamily="34" charset="0"/>
            </a:endParaRPr>
          </a:p>
        </p:txBody>
      </p:sp>
      <p:sp>
        <p:nvSpPr>
          <p:cNvPr id="77" name="TextBox 76"/>
          <p:cNvSpPr txBox="1"/>
          <p:nvPr/>
        </p:nvSpPr>
        <p:spPr>
          <a:xfrm>
            <a:off x="6389225" y="5278376"/>
            <a:ext cx="720000" cy="279180"/>
          </a:xfrm>
          <a:prstGeom prst="rect">
            <a:avLst/>
          </a:prstGeom>
          <a:noFill/>
        </p:spPr>
        <p:txBody>
          <a:bodyPr wrap="square" lIns="90000" tIns="46800" rIns="90000" bIns="46800" rtlCol="0">
            <a:spAutoFit/>
          </a:bodyPr>
          <a:lstStyle/>
          <a:p>
            <a:pPr algn="ctr"/>
            <a:r>
              <a:rPr lang="de-DE" sz="1200" dirty="0" smtClean="0">
                <a:latin typeface="Arial" pitchFamily="34" charset="0"/>
                <a:cs typeface="Arial" pitchFamily="34" charset="0"/>
              </a:rPr>
              <a:t>Sept.</a:t>
            </a:r>
            <a:endParaRPr lang="en-US" sz="1200" dirty="0" smtClean="0">
              <a:latin typeface="Arial" pitchFamily="34" charset="0"/>
              <a:cs typeface="Arial" pitchFamily="34" charset="0"/>
            </a:endParaRPr>
          </a:p>
        </p:txBody>
      </p:sp>
      <p:sp>
        <p:nvSpPr>
          <p:cNvPr id="78" name="TextBox 77"/>
          <p:cNvSpPr txBox="1"/>
          <p:nvPr/>
        </p:nvSpPr>
        <p:spPr>
          <a:xfrm>
            <a:off x="7244164" y="5278376"/>
            <a:ext cx="720000" cy="279180"/>
          </a:xfrm>
          <a:prstGeom prst="rect">
            <a:avLst/>
          </a:prstGeom>
          <a:noFill/>
        </p:spPr>
        <p:txBody>
          <a:bodyPr wrap="square" lIns="90000" tIns="46800" rIns="90000" bIns="46800" rtlCol="0">
            <a:spAutoFit/>
          </a:bodyPr>
          <a:lstStyle/>
          <a:p>
            <a:pPr algn="ctr"/>
            <a:r>
              <a:rPr lang="de-DE" sz="1200" dirty="0" smtClean="0">
                <a:latin typeface="Arial" pitchFamily="34" charset="0"/>
                <a:cs typeface="Arial" pitchFamily="34" charset="0"/>
              </a:rPr>
              <a:t>Okt.</a:t>
            </a:r>
            <a:endParaRPr lang="en-US" sz="1200" dirty="0" smtClean="0">
              <a:latin typeface="Arial" pitchFamily="34" charset="0"/>
              <a:cs typeface="Arial" pitchFamily="34" charset="0"/>
            </a:endParaRPr>
          </a:p>
        </p:txBody>
      </p:sp>
      <p:sp>
        <p:nvSpPr>
          <p:cNvPr id="79" name="TextBox 78"/>
          <p:cNvSpPr txBox="1"/>
          <p:nvPr/>
        </p:nvSpPr>
        <p:spPr>
          <a:xfrm>
            <a:off x="7937739" y="5278376"/>
            <a:ext cx="720000" cy="279180"/>
          </a:xfrm>
          <a:prstGeom prst="rect">
            <a:avLst/>
          </a:prstGeom>
          <a:noFill/>
        </p:spPr>
        <p:txBody>
          <a:bodyPr wrap="square" lIns="90000" tIns="46800" rIns="90000" bIns="46800" rtlCol="0">
            <a:spAutoFit/>
          </a:bodyPr>
          <a:lstStyle/>
          <a:p>
            <a:pPr algn="ctr"/>
            <a:r>
              <a:rPr lang="de-DE" sz="1200" dirty="0" smtClean="0">
                <a:latin typeface="Arial" pitchFamily="34" charset="0"/>
                <a:cs typeface="Arial" pitchFamily="34" charset="0"/>
              </a:rPr>
              <a:t>Nov.</a:t>
            </a:r>
            <a:endParaRPr lang="en-US" sz="1200" dirty="0" smtClean="0">
              <a:latin typeface="Arial" pitchFamily="34" charset="0"/>
              <a:cs typeface="Arial" pitchFamily="34" charset="0"/>
            </a:endParaRPr>
          </a:p>
        </p:txBody>
      </p:sp>
      <p:sp>
        <p:nvSpPr>
          <p:cNvPr id="80" name="TextBox 79"/>
          <p:cNvSpPr txBox="1"/>
          <p:nvPr/>
        </p:nvSpPr>
        <p:spPr>
          <a:xfrm>
            <a:off x="8712000" y="5278376"/>
            <a:ext cx="720000" cy="279180"/>
          </a:xfrm>
          <a:prstGeom prst="rect">
            <a:avLst/>
          </a:prstGeom>
          <a:noFill/>
        </p:spPr>
        <p:txBody>
          <a:bodyPr wrap="square" lIns="90000" tIns="46800" rIns="90000" bIns="46800" rtlCol="0">
            <a:spAutoFit/>
          </a:bodyPr>
          <a:lstStyle/>
          <a:p>
            <a:pPr algn="ctr"/>
            <a:r>
              <a:rPr lang="de-DE" sz="1200" dirty="0" smtClean="0">
                <a:latin typeface="Arial" pitchFamily="34" charset="0"/>
                <a:cs typeface="Arial" pitchFamily="34" charset="0"/>
              </a:rPr>
              <a:t>Dez.</a:t>
            </a:r>
            <a:endParaRPr lang="en-US" sz="1200" dirty="0" smtClean="0">
              <a:latin typeface="Arial" pitchFamily="34" charset="0"/>
              <a:cs typeface="Arial" pitchFamily="34" charset="0"/>
            </a:endParaRPr>
          </a:p>
        </p:txBody>
      </p:sp>
      <p:sp>
        <p:nvSpPr>
          <p:cNvPr id="51" name="Rectangle 50"/>
          <p:cNvSpPr/>
          <p:nvPr/>
        </p:nvSpPr>
        <p:spPr>
          <a:xfrm>
            <a:off x="922898" y="5817538"/>
            <a:ext cx="8705290" cy="596378"/>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t" anchorCtr="0">
            <a:noAutofit/>
          </a:bodyPr>
          <a:lstStyle/>
          <a:p>
            <a:r>
              <a:rPr lang="de-DE" sz="1400" b="1" dirty="0" smtClean="0">
                <a:latin typeface="+mn-lt"/>
              </a:rPr>
              <a:t>Zusätzlich zu </a:t>
            </a:r>
            <a:r>
              <a:rPr lang="de-DE" sz="1400" b="1" dirty="0" smtClean="0"/>
              <a:t>den </a:t>
            </a:r>
            <a:r>
              <a:rPr lang="de-DE" sz="1400" b="1" dirty="0" err="1" smtClean="0"/>
              <a:t>Sessionen</a:t>
            </a:r>
            <a:r>
              <a:rPr lang="de-DE" sz="1400" b="1" dirty="0" smtClean="0"/>
              <a:t> und Kommissions-/Delegationssitzungen </a:t>
            </a:r>
            <a:r>
              <a:rPr lang="de-DE" sz="1400" b="1" dirty="0" smtClean="0">
                <a:latin typeface="+mn-lt"/>
              </a:rPr>
              <a:t>finden </a:t>
            </a:r>
            <a:r>
              <a:rPr lang="de-DE" sz="1400" b="1" dirty="0" smtClean="0"/>
              <a:t>Sitzungen </a:t>
            </a:r>
            <a:r>
              <a:rPr lang="de-DE" sz="1400" b="1" dirty="0"/>
              <a:t>von parlamentarischen </a:t>
            </a:r>
            <a:r>
              <a:rPr lang="de-DE" sz="1400" b="1" dirty="0" smtClean="0"/>
              <a:t>Gruppen, Informationsveranstaltungen</a:t>
            </a:r>
            <a:r>
              <a:rPr lang="de-DE" sz="1400" b="1" dirty="0" smtClean="0">
                <a:latin typeface="+mn-lt"/>
              </a:rPr>
              <a:t> und andere Anlässe statt</a:t>
            </a:r>
            <a:endParaRPr lang="en-US" sz="1400" b="1" dirty="0">
              <a:latin typeface="+mn-lt"/>
            </a:endParaRPr>
          </a:p>
        </p:txBody>
      </p:sp>
      <p:sp>
        <p:nvSpPr>
          <p:cNvPr id="52" name="Right Arrow 51"/>
          <p:cNvSpPr/>
          <p:nvPr/>
        </p:nvSpPr>
        <p:spPr>
          <a:xfrm>
            <a:off x="436202" y="5793747"/>
            <a:ext cx="364398" cy="595117"/>
          </a:xfrm>
          <a:prstGeom prst="rightArrow">
            <a:avLst/>
          </a:prstGeom>
          <a:solidFill>
            <a:srgbClr val="FF0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sz="1200" dirty="0">
              <a:latin typeface="+mn-lt"/>
            </a:endParaRPr>
          </a:p>
        </p:txBody>
      </p:sp>
    </p:spTree>
    <p:extLst>
      <p:ext uri="{BB962C8B-B14F-4D97-AF65-F5344CB8AC3E}">
        <p14:creationId xmlns:p14="http://schemas.microsoft.com/office/powerpoint/2010/main" val="3914714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B101894-CD26-4755-B2AE-6750C1357069}" type="slidenum">
              <a:rPr lang="en-US" smtClean="0"/>
              <a:t>39</a:t>
            </a:fld>
            <a:endParaRPr lang="en-US"/>
          </a:p>
        </p:txBody>
      </p:sp>
      <p:sp>
        <p:nvSpPr>
          <p:cNvPr id="5" name="Rectangle 34"/>
          <p:cNvSpPr txBox="1">
            <a:spLocks noChangeArrowheads="1"/>
          </p:cNvSpPr>
          <p:nvPr/>
        </p:nvSpPr>
        <p:spPr bwMode="auto">
          <a:xfrm>
            <a:off x="891612" y="951799"/>
            <a:ext cx="8180388" cy="4096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14400" rtl="0" eaLnBrk="1" latinLnBrk="0" hangingPunct="1">
              <a:spcBef>
                <a:spcPct val="0"/>
              </a:spcBef>
              <a:buNone/>
              <a:defRPr sz="2400" b="1" kern="1200">
                <a:solidFill>
                  <a:schemeClr val="tx1"/>
                </a:solidFill>
                <a:latin typeface="Book Antiqua" pitchFamily="18" charset="0"/>
                <a:ea typeface="+mj-ea"/>
                <a:cs typeface="+mj-cs"/>
              </a:defRPr>
            </a:lvl1pPr>
          </a:lstStyle>
          <a:p>
            <a:pPr algn="ctr"/>
            <a:r>
              <a:rPr lang="de-DE" sz="16000" dirty="0" smtClean="0"/>
              <a:t>?</a:t>
            </a:r>
          </a:p>
          <a:p>
            <a:pPr algn="ctr"/>
            <a:endParaRPr lang="de-DE" sz="4600" dirty="0"/>
          </a:p>
          <a:p>
            <a:pPr algn="ctr"/>
            <a:r>
              <a:rPr lang="de-DE" sz="4600" dirty="0" smtClean="0"/>
              <a:t>Haben Sie Fragen?</a:t>
            </a:r>
            <a:endParaRPr lang="de-CH" sz="4600" dirty="0" smtClean="0"/>
          </a:p>
        </p:txBody>
      </p:sp>
    </p:spTree>
    <p:extLst>
      <p:ext uri="{BB962C8B-B14F-4D97-AF65-F5344CB8AC3E}">
        <p14:creationId xmlns:p14="http://schemas.microsoft.com/office/powerpoint/2010/main" val="1434541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CH" dirty="0" smtClean="0"/>
              <a:t>Eine typische </a:t>
            </a:r>
            <a:r>
              <a:rPr lang="de-CH" dirty="0" err="1" smtClean="0"/>
              <a:t>Sessionswoche</a:t>
            </a:r>
            <a:r>
              <a:rPr lang="de-CH" dirty="0" smtClean="0"/>
              <a:t> besteht nicht nur aus Ratsdebatten, sondern auch aus Fraktions- und Informationstreffen</a:t>
            </a:r>
            <a:endParaRPr lang="de-CH" dirty="0"/>
          </a:p>
        </p:txBody>
      </p:sp>
      <p:sp>
        <p:nvSpPr>
          <p:cNvPr id="4" name="Slide Number Placeholder 3"/>
          <p:cNvSpPr>
            <a:spLocks noGrp="1"/>
          </p:cNvSpPr>
          <p:nvPr>
            <p:ph type="sldNum" sz="quarter" idx="12"/>
          </p:nvPr>
        </p:nvSpPr>
        <p:spPr/>
        <p:txBody>
          <a:bodyPr/>
          <a:lstStyle/>
          <a:p>
            <a:fld id="{1B101894-CD26-4755-B2AE-6750C1357069}" type="slidenum">
              <a:rPr lang="de-CH" smtClean="0"/>
              <a:t>4</a:t>
            </a:fld>
            <a:endParaRPr lang="de-CH"/>
          </a:p>
        </p:txBody>
      </p:sp>
      <p:sp>
        <p:nvSpPr>
          <p:cNvPr id="7" name="TextBox 6"/>
          <p:cNvSpPr txBox="1"/>
          <p:nvPr/>
        </p:nvSpPr>
        <p:spPr>
          <a:xfrm>
            <a:off x="297981" y="1698146"/>
            <a:ext cx="1728000" cy="309958"/>
          </a:xfrm>
          <a:prstGeom prst="rect">
            <a:avLst/>
          </a:prstGeom>
          <a:solidFill>
            <a:schemeClr val="accent3">
              <a:lumMod val="75000"/>
            </a:schemeClr>
          </a:solidFill>
        </p:spPr>
        <p:txBody>
          <a:bodyPr wrap="square" lIns="90000" tIns="46800" rIns="90000" bIns="46800" rtlCol="0">
            <a:spAutoFit/>
          </a:bodyPr>
          <a:lstStyle/>
          <a:p>
            <a:pPr algn="ctr"/>
            <a:r>
              <a:rPr lang="de-CH" sz="1400" b="1" dirty="0" smtClean="0">
                <a:solidFill>
                  <a:schemeClr val="bg1"/>
                </a:solidFill>
                <a:latin typeface="Arial" pitchFamily="34" charset="0"/>
                <a:cs typeface="Arial" pitchFamily="34" charset="0"/>
              </a:rPr>
              <a:t>Montag</a:t>
            </a:r>
          </a:p>
        </p:txBody>
      </p:sp>
      <p:sp>
        <p:nvSpPr>
          <p:cNvPr id="10" name="Rectangle 9"/>
          <p:cNvSpPr/>
          <p:nvPr/>
        </p:nvSpPr>
        <p:spPr>
          <a:xfrm>
            <a:off x="297981" y="4211782"/>
            <a:ext cx="1728000" cy="2101335"/>
          </a:xfrm>
          <a:prstGeom prst="rect">
            <a:avLst/>
          </a:prstGeom>
          <a:solidFill>
            <a:srgbClr val="AFE06E"/>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r>
              <a:rPr lang="de-CH" sz="1200" dirty="0" smtClean="0"/>
              <a:t>14:30 – 19 Uhr</a:t>
            </a:r>
          </a:p>
          <a:p>
            <a:pPr algn="ctr"/>
            <a:r>
              <a:rPr lang="de-CH" sz="1200" dirty="0" smtClean="0"/>
              <a:t>(gelegentlich Abendsitzung bis </a:t>
            </a:r>
            <a:br>
              <a:rPr lang="de-CH" sz="1200" dirty="0" smtClean="0"/>
            </a:br>
            <a:r>
              <a:rPr lang="de-CH" sz="1200" dirty="0" smtClean="0"/>
              <a:t>21 Uhr)</a:t>
            </a:r>
          </a:p>
          <a:p>
            <a:pPr algn="ctr"/>
            <a:endParaRPr lang="de-CH" sz="1200" dirty="0" smtClean="0"/>
          </a:p>
          <a:p>
            <a:pPr algn="ctr"/>
            <a:r>
              <a:rPr lang="de-CH" sz="1200" dirty="0" smtClean="0"/>
              <a:t>Nationalratssitzung</a:t>
            </a:r>
            <a:endParaRPr lang="de-CH" sz="1200" dirty="0"/>
          </a:p>
        </p:txBody>
      </p:sp>
      <p:sp>
        <p:nvSpPr>
          <p:cNvPr id="13" name="Rectangle 12"/>
          <p:cNvSpPr/>
          <p:nvPr/>
        </p:nvSpPr>
        <p:spPr>
          <a:xfrm>
            <a:off x="2181793" y="2517752"/>
            <a:ext cx="1728000" cy="1390346"/>
          </a:xfrm>
          <a:prstGeom prst="rect">
            <a:avLst/>
          </a:prstGeom>
          <a:solidFill>
            <a:srgbClr val="AFE06E"/>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r>
              <a:rPr lang="de-CH" sz="1200" dirty="0" smtClean="0"/>
              <a:t>8 – 13 Uhr</a:t>
            </a:r>
          </a:p>
          <a:p>
            <a:pPr algn="ctr"/>
            <a:endParaRPr lang="de-CH" sz="1200" dirty="0" smtClean="0"/>
          </a:p>
          <a:p>
            <a:pPr algn="ctr"/>
            <a:r>
              <a:rPr lang="de-CH" sz="1200" dirty="0" smtClean="0"/>
              <a:t>Nationalratssitzung</a:t>
            </a:r>
            <a:endParaRPr lang="de-CH" sz="1200" dirty="0"/>
          </a:p>
        </p:txBody>
      </p:sp>
      <p:sp>
        <p:nvSpPr>
          <p:cNvPr id="14" name="TextBox 13"/>
          <p:cNvSpPr txBox="1"/>
          <p:nvPr/>
        </p:nvSpPr>
        <p:spPr>
          <a:xfrm>
            <a:off x="2181793" y="1698146"/>
            <a:ext cx="1728000" cy="309958"/>
          </a:xfrm>
          <a:prstGeom prst="rect">
            <a:avLst/>
          </a:prstGeom>
          <a:solidFill>
            <a:schemeClr val="accent3">
              <a:lumMod val="75000"/>
            </a:schemeClr>
          </a:solidFill>
        </p:spPr>
        <p:txBody>
          <a:bodyPr wrap="square" lIns="90000" tIns="46800" rIns="90000" bIns="46800" rtlCol="0">
            <a:spAutoFit/>
          </a:bodyPr>
          <a:lstStyle/>
          <a:p>
            <a:pPr algn="ctr"/>
            <a:r>
              <a:rPr lang="de-CH" sz="1400" b="1" smtClean="0">
                <a:solidFill>
                  <a:schemeClr val="bg1"/>
                </a:solidFill>
                <a:latin typeface="Arial" pitchFamily="34" charset="0"/>
                <a:cs typeface="Arial" pitchFamily="34" charset="0"/>
              </a:rPr>
              <a:t>Dienstag</a:t>
            </a:r>
          </a:p>
        </p:txBody>
      </p:sp>
      <p:sp>
        <p:nvSpPr>
          <p:cNvPr id="15" name="Rectangle 14"/>
          <p:cNvSpPr/>
          <p:nvPr/>
        </p:nvSpPr>
        <p:spPr>
          <a:xfrm>
            <a:off x="2181793" y="4318872"/>
            <a:ext cx="1728000" cy="943819"/>
          </a:xfrm>
          <a:prstGeom prst="rect">
            <a:avLst/>
          </a:prstGeom>
          <a:solidFill>
            <a:srgbClr val="A5CCED"/>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r>
              <a:rPr lang="de-CH" sz="1200" dirty="0" smtClean="0"/>
              <a:t>14:45 – 17:30 Uhr</a:t>
            </a:r>
          </a:p>
          <a:p>
            <a:pPr algn="ctr"/>
            <a:endParaRPr lang="de-CH" sz="1200" dirty="0" smtClean="0"/>
          </a:p>
          <a:p>
            <a:pPr algn="ctr"/>
            <a:r>
              <a:rPr lang="de-CH" sz="1200" dirty="0" smtClean="0"/>
              <a:t>Fraktionssitzungen</a:t>
            </a:r>
            <a:endParaRPr lang="de-CH" sz="1200" dirty="0"/>
          </a:p>
        </p:txBody>
      </p:sp>
      <p:sp>
        <p:nvSpPr>
          <p:cNvPr id="16" name="Rectangle 15"/>
          <p:cNvSpPr/>
          <p:nvPr/>
        </p:nvSpPr>
        <p:spPr>
          <a:xfrm>
            <a:off x="4086386" y="2517752"/>
            <a:ext cx="1728000" cy="1390346"/>
          </a:xfrm>
          <a:prstGeom prst="rect">
            <a:avLst/>
          </a:prstGeom>
          <a:solidFill>
            <a:srgbClr val="AFE06E"/>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r>
              <a:rPr lang="de-CH" sz="1200" smtClean="0"/>
              <a:t>8 – 13 Uhr</a:t>
            </a:r>
          </a:p>
          <a:p>
            <a:pPr algn="ctr"/>
            <a:endParaRPr lang="de-CH" sz="1200" smtClean="0"/>
          </a:p>
          <a:p>
            <a:pPr algn="ctr"/>
            <a:r>
              <a:rPr lang="de-CH" sz="1200" smtClean="0"/>
              <a:t>Nationalratssitzung</a:t>
            </a:r>
            <a:endParaRPr lang="de-CH" sz="1200"/>
          </a:p>
        </p:txBody>
      </p:sp>
      <p:sp>
        <p:nvSpPr>
          <p:cNvPr id="17" name="TextBox 16"/>
          <p:cNvSpPr txBox="1"/>
          <p:nvPr/>
        </p:nvSpPr>
        <p:spPr>
          <a:xfrm>
            <a:off x="4086386" y="1698146"/>
            <a:ext cx="1728000" cy="309958"/>
          </a:xfrm>
          <a:prstGeom prst="rect">
            <a:avLst/>
          </a:prstGeom>
          <a:solidFill>
            <a:schemeClr val="accent3">
              <a:lumMod val="75000"/>
            </a:schemeClr>
          </a:solidFill>
        </p:spPr>
        <p:txBody>
          <a:bodyPr wrap="square" lIns="90000" tIns="46800" rIns="90000" bIns="46800" rtlCol="0">
            <a:spAutoFit/>
          </a:bodyPr>
          <a:lstStyle/>
          <a:p>
            <a:pPr algn="ctr"/>
            <a:r>
              <a:rPr lang="de-CH" sz="1400" b="1" dirty="0" smtClean="0">
                <a:solidFill>
                  <a:schemeClr val="bg1"/>
                </a:solidFill>
                <a:latin typeface="Arial" pitchFamily="34" charset="0"/>
                <a:cs typeface="Arial" pitchFamily="34" charset="0"/>
              </a:rPr>
              <a:t>Mittwoch</a:t>
            </a:r>
          </a:p>
        </p:txBody>
      </p:sp>
      <p:sp>
        <p:nvSpPr>
          <p:cNvPr id="18" name="Rectangle 17"/>
          <p:cNvSpPr/>
          <p:nvPr/>
        </p:nvSpPr>
        <p:spPr>
          <a:xfrm>
            <a:off x="4086386" y="4381216"/>
            <a:ext cx="1728000" cy="1152393"/>
          </a:xfrm>
          <a:prstGeom prst="rect">
            <a:avLst/>
          </a:prstGeom>
          <a:solidFill>
            <a:srgbClr val="AFE06E"/>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r>
              <a:rPr lang="de-CH" sz="1200" dirty="0" smtClean="0"/>
              <a:t>15 – 19 Uhr</a:t>
            </a:r>
          </a:p>
          <a:p>
            <a:pPr algn="ctr"/>
            <a:endParaRPr lang="de-CH" sz="1200" dirty="0" smtClean="0"/>
          </a:p>
          <a:p>
            <a:pPr algn="ctr"/>
            <a:r>
              <a:rPr lang="de-CH" sz="1200" dirty="0" smtClean="0"/>
              <a:t>Nationalratssitzung</a:t>
            </a:r>
            <a:endParaRPr lang="de-CH" sz="1200" dirty="0"/>
          </a:p>
        </p:txBody>
      </p:sp>
      <p:sp>
        <p:nvSpPr>
          <p:cNvPr id="19" name="Rectangle 18"/>
          <p:cNvSpPr/>
          <p:nvPr/>
        </p:nvSpPr>
        <p:spPr>
          <a:xfrm>
            <a:off x="5990979" y="2517752"/>
            <a:ext cx="1728000" cy="1390346"/>
          </a:xfrm>
          <a:prstGeom prst="rect">
            <a:avLst/>
          </a:prstGeom>
          <a:solidFill>
            <a:srgbClr val="AFE06E"/>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r>
              <a:rPr lang="de-CH" sz="1200" smtClean="0"/>
              <a:t>8 – 13 Uhr</a:t>
            </a:r>
          </a:p>
          <a:p>
            <a:pPr algn="ctr"/>
            <a:endParaRPr lang="de-CH" sz="1200" smtClean="0"/>
          </a:p>
          <a:p>
            <a:pPr algn="ctr"/>
            <a:r>
              <a:rPr lang="de-CH" sz="1200" smtClean="0"/>
              <a:t>Nationalratssitzung</a:t>
            </a:r>
            <a:endParaRPr lang="de-CH" sz="1200"/>
          </a:p>
        </p:txBody>
      </p:sp>
      <p:sp>
        <p:nvSpPr>
          <p:cNvPr id="20" name="TextBox 19"/>
          <p:cNvSpPr txBox="1"/>
          <p:nvPr/>
        </p:nvSpPr>
        <p:spPr>
          <a:xfrm>
            <a:off x="5990979" y="1698146"/>
            <a:ext cx="1728000" cy="309958"/>
          </a:xfrm>
          <a:prstGeom prst="rect">
            <a:avLst/>
          </a:prstGeom>
          <a:solidFill>
            <a:schemeClr val="accent3">
              <a:lumMod val="75000"/>
            </a:schemeClr>
          </a:solidFill>
        </p:spPr>
        <p:txBody>
          <a:bodyPr wrap="square" lIns="90000" tIns="46800" rIns="90000" bIns="46800" rtlCol="0">
            <a:spAutoFit/>
          </a:bodyPr>
          <a:lstStyle/>
          <a:p>
            <a:pPr algn="ctr"/>
            <a:r>
              <a:rPr lang="de-CH" sz="1400" b="1" dirty="0" smtClean="0">
                <a:solidFill>
                  <a:schemeClr val="bg1"/>
                </a:solidFill>
                <a:latin typeface="Arial" pitchFamily="34" charset="0"/>
                <a:cs typeface="Arial" pitchFamily="34" charset="0"/>
              </a:rPr>
              <a:t>Donnerstag</a:t>
            </a:r>
          </a:p>
        </p:txBody>
      </p:sp>
      <p:sp>
        <p:nvSpPr>
          <p:cNvPr id="21" name="Rectangle 20"/>
          <p:cNvSpPr/>
          <p:nvPr/>
        </p:nvSpPr>
        <p:spPr>
          <a:xfrm>
            <a:off x="5990979" y="4381216"/>
            <a:ext cx="1728000" cy="1152393"/>
          </a:xfrm>
          <a:prstGeom prst="rect">
            <a:avLst/>
          </a:prstGeom>
          <a:solidFill>
            <a:srgbClr val="F3CF74"/>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r>
              <a:rPr lang="de-CH" sz="1200" dirty="0" smtClean="0"/>
              <a:t>15 – 19 Uhr</a:t>
            </a:r>
          </a:p>
          <a:p>
            <a:pPr algn="ctr"/>
            <a:r>
              <a:rPr lang="de-CH" sz="1200" dirty="0" smtClean="0"/>
              <a:t>(nur 3. </a:t>
            </a:r>
            <a:r>
              <a:rPr lang="de-CH" sz="1200" dirty="0" err="1" smtClean="0"/>
              <a:t>Sessionswoche</a:t>
            </a:r>
            <a:r>
              <a:rPr lang="de-CH" sz="1200" dirty="0" smtClean="0"/>
              <a:t>)</a:t>
            </a:r>
          </a:p>
          <a:p>
            <a:pPr algn="ctr"/>
            <a:endParaRPr lang="de-CH" sz="1200" dirty="0" smtClean="0"/>
          </a:p>
          <a:p>
            <a:pPr algn="ctr"/>
            <a:r>
              <a:rPr lang="de-CH" sz="1200" dirty="0" smtClean="0"/>
              <a:t>Nationalratssitzung</a:t>
            </a:r>
            <a:endParaRPr lang="de-CH" sz="1200" dirty="0"/>
          </a:p>
        </p:txBody>
      </p:sp>
      <p:sp>
        <p:nvSpPr>
          <p:cNvPr id="22" name="Rectangle 21"/>
          <p:cNvSpPr/>
          <p:nvPr/>
        </p:nvSpPr>
        <p:spPr>
          <a:xfrm>
            <a:off x="7895570" y="2517752"/>
            <a:ext cx="1728000" cy="954616"/>
          </a:xfrm>
          <a:prstGeom prst="rect">
            <a:avLst/>
          </a:prstGeom>
          <a:solidFill>
            <a:srgbClr val="F3CF74"/>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r>
              <a:rPr lang="de-CH" sz="1200" dirty="0" smtClean="0"/>
              <a:t>8 – 10 Uhr</a:t>
            </a:r>
          </a:p>
          <a:p>
            <a:pPr algn="ctr"/>
            <a:r>
              <a:rPr lang="de-CH" sz="1200" dirty="0" smtClean="0"/>
              <a:t>(nur 3. </a:t>
            </a:r>
            <a:r>
              <a:rPr lang="de-CH" sz="1200" dirty="0" err="1" smtClean="0"/>
              <a:t>Sessionswoche</a:t>
            </a:r>
            <a:r>
              <a:rPr lang="de-CH" sz="1200" dirty="0" smtClean="0"/>
              <a:t>)</a:t>
            </a:r>
          </a:p>
          <a:p>
            <a:pPr algn="ctr"/>
            <a:endParaRPr lang="de-CH" sz="1200" dirty="0" smtClean="0"/>
          </a:p>
          <a:p>
            <a:pPr algn="ctr"/>
            <a:r>
              <a:rPr lang="de-CH" sz="1200" dirty="0" smtClean="0"/>
              <a:t>Nationalratssitzung</a:t>
            </a:r>
            <a:endParaRPr lang="de-CH" sz="1200" dirty="0"/>
          </a:p>
        </p:txBody>
      </p:sp>
      <p:sp>
        <p:nvSpPr>
          <p:cNvPr id="23" name="TextBox 22"/>
          <p:cNvSpPr txBox="1"/>
          <p:nvPr/>
        </p:nvSpPr>
        <p:spPr>
          <a:xfrm>
            <a:off x="7895570" y="1698146"/>
            <a:ext cx="1728000" cy="309958"/>
          </a:xfrm>
          <a:prstGeom prst="rect">
            <a:avLst/>
          </a:prstGeom>
          <a:solidFill>
            <a:schemeClr val="accent3">
              <a:lumMod val="75000"/>
            </a:schemeClr>
          </a:solidFill>
        </p:spPr>
        <p:txBody>
          <a:bodyPr wrap="square" lIns="90000" tIns="46800" rIns="90000" bIns="46800" rtlCol="0">
            <a:spAutoFit/>
          </a:bodyPr>
          <a:lstStyle>
            <a:defPPr>
              <a:defRPr lang="en-US"/>
            </a:defPPr>
            <a:lvl1pPr algn="ctr">
              <a:defRPr sz="1400" b="1">
                <a:solidFill>
                  <a:schemeClr val="bg1"/>
                </a:solidFill>
                <a:latin typeface="Arial" pitchFamily="34" charset="0"/>
                <a:cs typeface="Arial" pitchFamily="34" charset="0"/>
              </a:defRPr>
            </a:lvl1pPr>
          </a:lstStyle>
          <a:p>
            <a:r>
              <a:rPr lang="de-CH" dirty="0" smtClean="0"/>
              <a:t>Freitag</a:t>
            </a:r>
            <a:endParaRPr lang="de-CH" dirty="0"/>
          </a:p>
        </p:txBody>
      </p:sp>
      <p:cxnSp>
        <p:nvCxnSpPr>
          <p:cNvPr id="6" name="Straight Arrow Connector 5"/>
          <p:cNvCxnSpPr/>
          <p:nvPr/>
        </p:nvCxnSpPr>
        <p:spPr>
          <a:xfrm>
            <a:off x="1640910" y="2192166"/>
            <a:ext cx="0" cy="18634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277201" y="2545527"/>
            <a:ext cx="1313606" cy="1202510"/>
          </a:xfrm>
          <a:prstGeom prst="rect">
            <a:avLst/>
          </a:prstGeom>
          <a:noFill/>
        </p:spPr>
        <p:txBody>
          <a:bodyPr wrap="square" lIns="90000" tIns="46800" rIns="90000" bIns="46800" rtlCol="0">
            <a:spAutoFit/>
          </a:bodyPr>
          <a:lstStyle/>
          <a:p>
            <a:pPr algn="r"/>
            <a:r>
              <a:rPr lang="de-CH" sz="1200" b="1" dirty="0" smtClean="0">
                <a:latin typeface="Arial" pitchFamily="34" charset="0"/>
                <a:cs typeface="Arial" pitchFamily="34" charset="0"/>
              </a:rPr>
              <a:t>Anreise für Parlamentarier mit langem Anreiseweg (Graubünden, Tessin usw.)</a:t>
            </a:r>
          </a:p>
        </p:txBody>
      </p:sp>
      <p:cxnSp>
        <p:nvCxnSpPr>
          <p:cNvPr id="26" name="Straight Arrow Connector 25"/>
          <p:cNvCxnSpPr/>
          <p:nvPr/>
        </p:nvCxnSpPr>
        <p:spPr>
          <a:xfrm>
            <a:off x="8150626" y="3697941"/>
            <a:ext cx="0" cy="220286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7" name="TextBox 26"/>
          <p:cNvSpPr txBox="1"/>
          <p:nvPr/>
        </p:nvSpPr>
        <p:spPr>
          <a:xfrm>
            <a:off x="8227410" y="4604051"/>
            <a:ext cx="1200871" cy="279180"/>
          </a:xfrm>
          <a:prstGeom prst="rect">
            <a:avLst/>
          </a:prstGeom>
          <a:noFill/>
        </p:spPr>
        <p:txBody>
          <a:bodyPr wrap="square" lIns="90000" tIns="46800" rIns="90000" bIns="46800" rtlCol="0">
            <a:spAutoFit/>
          </a:bodyPr>
          <a:lstStyle/>
          <a:p>
            <a:r>
              <a:rPr lang="de-CH" sz="1200" b="1" dirty="0" smtClean="0">
                <a:latin typeface="Arial" pitchFamily="34" charset="0"/>
                <a:cs typeface="Arial" pitchFamily="34" charset="0"/>
              </a:rPr>
              <a:t>Rückreise</a:t>
            </a:r>
          </a:p>
        </p:txBody>
      </p:sp>
      <p:sp>
        <p:nvSpPr>
          <p:cNvPr id="24" name="Rectangle 23"/>
          <p:cNvSpPr/>
          <p:nvPr/>
        </p:nvSpPr>
        <p:spPr>
          <a:xfrm>
            <a:off x="5990979" y="2091608"/>
            <a:ext cx="1728000" cy="363514"/>
          </a:xfrm>
          <a:prstGeom prst="rect">
            <a:avLst/>
          </a:prstGeom>
          <a:solidFill>
            <a:schemeClr val="bg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r>
              <a:rPr lang="de-CH" sz="1200" dirty="0" smtClean="0"/>
              <a:t>7 Uhr</a:t>
            </a:r>
            <a:endParaRPr lang="de-CH" sz="1200" dirty="0"/>
          </a:p>
          <a:p>
            <a:pPr algn="ctr"/>
            <a:r>
              <a:rPr lang="de-CH" sz="1200" dirty="0"/>
              <a:t>Ev. Komm.-Sitzung</a:t>
            </a:r>
          </a:p>
        </p:txBody>
      </p:sp>
      <p:sp>
        <p:nvSpPr>
          <p:cNvPr id="28" name="Rectangle 27"/>
          <p:cNvSpPr/>
          <p:nvPr/>
        </p:nvSpPr>
        <p:spPr>
          <a:xfrm>
            <a:off x="2181793" y="3962900"/>
            <a:ext cx="1728000" cy="306000"/>
          </a:xfrm>
          <a:prstGeom prst="rect">
            <a:avLst/>
          </a:prstGeom>
          <a:solidFill>
            <a:schemeClr val="bg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r>
              <a:rPr lang="de-CH" sz="1200" dirty="0" smtClean="0"/>
              <a:t>Mittagspause</a:t>
            </a:r>
            <a:endParaRPr lang="de-CH" sz="1200" dirty="0"/>
          </a:p>
        </p:txBody>
      </p:sp>
      <p:sp>
        <p:nvSpPr>
          <p:cNvPr id="29" name="Rectangle 28"/>
          <p:cNvSpPr/>
          <p:nvPr/>
        </p:nvSpPr>
        <p:spPr>
          <a:xfrm>
            <a:off x="4086386" y="3962900"/>
            <a:ext cx="1728000" cy="363514"/>
          </a:xfrm>
          <a:prstGeom prst="rect">
            <a:avLst/>
          </a:prstGeom>
          <a:solidFill>
            <a:schemeClr val="bg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r>
              <a:rPr lang="de-CH" sz="1200" dirty="0"/>
              <a:t>Mittagspause</a:t>
            </a:r>
          </a:p>
        </p:txBody>
      </p:sp>
      <p:sp>
        <p:nvSpPr>
          <p:cNvPr id="30" name="Rectangle 29"/>
          <p:cNvSpPr/>
          <p:nvPr/>
        </p:nvSpPr>
        <p:spPr>
          <a:xfrm>
            <a:off x="5990979" y="3962900"/>
            <a:ext cx="1728000" cy="363514"/>
          </a:xfrm>
          <a:prstGeom prst="rect">
            <a:avLst/>
          </a:prstGeom>
          <a:solidFill>
            <a:schemeClr val="bg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r>
              <a:rPr lang="de-CH" sz="1200" dirty="0"/>
              <a:t>Mittagspause</a:t>
            </a:r>
          </a:p>
        </p:txBody>
      </p:sp>
      <p:sp>
        <p:nvSpPr>
          <p:cNvPr id="31" name="Rectangle 30"/>
          <p:cNvSpPr/>
          <p:nvPr/>
        </p:nvSpPr>
        <p:spPr>
          <a:xfrm>
            <a:off x="2181793" y="5312663"/>
            <a:ext cx="1728000" cy="1000454"/>
          </a:xfrm>
          <a:prstGeom prst="rect">
            <a:avLst/>
          </a:prstGeom>
          <a:solidFill>
            <a:schemeClr val="bg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r>
              <a:rPr lang="de-CH" sz="1200" dirty="0"/>
              <a:t>Anschliessend: Abendessen, sowie Vorbereitung für nächsten </a:t>
            </a:r>
            <a:r>
              <a:rPr lang="de-CH" sz="1200" dirty="0" err="1"/>
              <a:t>Sessionstag</a:t>
            </a:r>
            <a:endParaRPr lang="de-CH" sz="1200" dirty="0"/>
          </a:p>
        </p:txBody>
      </p:sp>
      <p:sp>
        <p:nvSpPr>
          <p:cNvPr id="32" name="Rectangle 31"/>
          <p:cNvSpPr/>
          <p:nvPr/>
        </p:nvSpPr>
        <p:spPr>
          <a:xfrm>
            <a:off x="4086386" y="5588411"/>
            <a:ext cx="1728000" cy="724706"/>
          </a:xfrm>
          <a:prstGeom prst="rect">
            <a:avLst/>
          </a:prstGeom>
          <a:solidFill>
            <a:schemeClr val="bg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r>
              <a:rPr lang="de-CH" sz="1200" dirty="0" smtClean="0"/>
              <a:t>Anschliessend: Abendessen, sowie Vorbereitung für nächsten </a:t>
            </a:r>
            <a:r>
              <a:rPr lang="de-CH" sz="1200" dirty="0" err="1" smtClean="0"/>
              <a:t>Sessionstag</a:t>
            </a:r>
            <a:endParaRPr lang="de-CH" sz="1200" dirty="0"/>
          </a:p>
        </p:txBody>
      </p:sp>
      <p:sp>
        <p:nvSpPr>
          <p:cNvPr id="33" name="Rectangle 32"/>
          <p:cNvSpPr/>
          <p:nvPr/>
        </p:nvSpPr>
        <p:spPr>
          <a:xfrm>
            <a:off x="5990979" y="5588411"/>
            <a:ext cx="1728000" cy="724706"/>
          </a:xfrm>
          <a:prstGeom prst="rect">
            <a:avLst/>
          </a:prstGeom>
          <a:solidFill>
            <a:schemeClr val="bg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r>
              <a:rPr lang="de-CH" sz="1200" dirty="0"/>
              <a:t>Anschliessend: Abendessen, sowie Vorbereitung für nächsten </a:t>
            </a:r>
            <a:r>
              <a:rPr lang="de-CH" sz="1200" dirty="0" err="1"/>
              <a:t>Sessionstag</a:t>
            </a:r>
            <a:endParaRPr lang="de-CH" sz="1200" dirty="0"/>
          </a:p>
        </p:txBody>
      </p:sp>
      <p:sp>
        <p:nvSpPr>
          <p:cNvPr id="34" name="Rectangle 33"/>
          <p:cNvSpPr/>
          <p:nvPr/>
        </p:nvSpPr>
        <p:spPr>
          <a:xfrm>
            <a:off x="2181793" y="2091608"/>
            <a:ext cx="1728000" cy="363514"/>
          </a:xfrm>
          <a:prstGeom prst="rect">
            <a:avLst/>
          </a:prstGeom>
          <a:solidFill>
            <a:schemeClr val="bg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r>
              <a:rPr lang="de-CH" sz="1200" dirty="0" smtClean="0"/>
              <a:t>7 Uhr</a:t>
            </a:r>
            <a:endParaRPr lang="de-CH" sz="1200" dirty="0"/>
          </a:p>
          <a:p>
            <a:pPr algn="ctr"/>
            <a:r>
              <a:rPr lang="de-CH" sz="1200" dirty="0" smtClean="0"/>
              <a:t>Ev. Komm.-Sitzung</a:t>
            </a:r>
            <a:endParaRPr lang="de-CH" sz="1200" dirty="0"/>
          </a:p>
        </p:txBody>
      </p:sp>
      <p:sp>
        <p:nvSpPr>
          <p:cNvPr id="35" name="Rectangle 34"/>
          <p:cNvSpPr/>
          <p:nvPr/>
        </p:nvSpPr>
        <p:spPr>
          <a:xfrm>
            <a:off x="4086386" y="2091608"/>
            <a:ext cx="1728000" cy="363514"/>
          </a:xfrm>
          <a:prstGeom prst="rect">
            <a:avLst/>
          </a:prstGeom>
          <a:solidFill>
            <a:schemeClr val="bg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r>
              <a:rPr lang="de-CH" sz="1200" dirty="0" smtClean="0"/>
              <a:t>7 Uhr</a:t>
            </a:r>
            <a:endParaRPr lang="de-CH" sz="1200" dirty="0"/>
          </a:p>
          <a:p>
            <a:pPr algn="ctr"/>
            <a:r>
              <a:rPr lang="de-CH" sz="1200" dirty="0"/>
              <a:t>Ev. Komm.-Sitzung</a:t>
            </a:r>
          </a:p>
        </p:txBody>
      </p:sp>
    </p:spTree>
    <p:extLst>
      <p:ext uri="{BB962C8B-B14F-4D97-AF65-F5344CB8AC3E}">
        <p14:creationId xmlns:p14="http://schemas.microsoft.com/office/powerpoint/2010/main" val="2671224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p:cNvGraphicFramePr>
            <a:graphicFrameLocks noChangeAspect="1"/>
          </p:cNvGraphicFramePr>
          <p:nvPr>
            <p:custDataLst>
              <p:tags r:id="rId2"/>
            </p:custDataLst>
            <p:extLst>
              <p:ext uri="{D42A27DB-BD31-4B8C-83A1-F6EECF244321}">
                <p14:modId xmlns:p14="http://schemas.microsoft.com/office/powerpoint/2010/main" val="20028161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11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0" name="Rectangle 19"/>
          <p:cNvSpPr/>
          <p:nvPr/>
        </p:nvSpPr>
        <p:spPr>
          <a:xfrm>
            <a:off x="7289691" y="2207160"/>
            <a:ext cx="2322309" cy="252937"/>
          </a:xfrm>
          <a:prstGeom prst="rect">
            <a:avLst/>
          </a:prstGeom>
          <a:solidFill>
            <a:schemeClr val="bg1">
              <a:lumMod val="85000"/>
            </a:schemeClr>
          </a:solidFill>
          <a:ln>
            <a:no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sz="1200" dirty="0">
              <a:latin typeface="+mn-lt"/>
            </a:endParaRPr>
          </a:p>
        </p:txBody>
      </p:sp>
      <p:sp>
        <p:nvSpPr>
          <p:cNvPr id="8" name="Title 7"/>
          <p:cNvSpPr>
            <a:spLocks noGrp="1"/>
          </p:cNvSpPr>
          <p:nvPr>
            <p:ph type="title"/>
          </p:nvPr>
        </p:nvSpPr>
        <p:spPr/>
        <p:txBody>
          <a:bodyPr/>
          <a:lstStyle/>
          <a:p>
            <a:r>
              <a:rPr lang="de-DE" dirty="0" smtClean="0"/>
              <a:t>Der Nationalrat wird durch eine Vertreterin der FDP präsidiert, </a:t>
            </a:r>
            <a:br>
              <a:rPr lang="de-DE" dirty="0" smtClean="0"/>
            </a:br>
            <a:r>
              <a:rPr lang="de-DE" dirty="0" smtClean="0"/>
              <a:t>die Vizepräsidenten vertreten die SVP und die CVP</a:t>
            </a:r>
            <a:endParaRPr lang="en-US" dirty="0"/>
          </a:p>
        </p:txBody>
      </p:sp>
      <p:sp>
        <p:nvSpPr>
          <p:cNvPr id="4" name="Slide Number Placeholder 3"/>
          <p:cNvSpPr>
            <a:spLocks noGrp="1"/>
          </p:cNvSpPr>
          <p:nvPr>
            <p:ph type="sldNum" sz="quarter" idx="12"/>
          </p:nvPr>
        </p:nvSpPr>
        <p:spPr/>
        <p:txBody>
          <a:bodyPr/>
          <a:lstStyle/>
          <a:p>
            <a:fld id="{1B101894-CD26-4755-B2AE-6750C1357069}" type="slidenum">
              <a:rPr lang="en-US" smtClean="0"/>
              <a:t>5</a:t>
            </a:fld>
            <a:endParaRPr lang="en-US"/>
          </a:p>
        </p:txBody>
      </p:sp>
      <p:sp>
        <p:nvSpPr>
          <p:cNvPr id="10" name="Rectangle 9"/>
          <p:cNvSpPr/>
          <p:nvPr/>
        </p:nvSpPr>
        <p:spPr>
          <a:xfrm>
            <a:off x="7289691" y="1679575"/>
            <a:ext cx="2322310" cy="2587625"/>
          </a:xfrm>
          <a:prstGeom prst="rec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nchorCtr="0">
            <a:noAutofit/>
          </a:bodyPr>
          <a:lstStyle/>
          <a:p>
            <a:pPr>
              <a:spcBef>
                <a:spcPts val="600"/>
              </a:spcBef>
              <a:tabLst>
                <a:tab pos="1077913" algn="l"/>
              </a:tabLst>
            </a:pPr>
            <a:r>
              <a:rPr lang="de-DE" sz="1400" b="1" dirty="0" smtClean="0"/>
              <a:t>Stärke der Fraktionen im Nationalrat</a:t>
            </a:r>
            <a:endParaRPr lang="de-DE" sz="1400" b="1" dirty="0"/>
          </a:p>
          <a:p>
            <a:pPr>
              <a:spcBef>
                <a:spcPts val="600"/>
              </a:spcBef>
              <a:tabLst>
                <a:tab pos="1077913" algn="l"/>
                <a:tab pos="1439863" algn="l"/>
              </a:tabLst>
            </a:pPr>
            <a:r>
              <a:rPr lang="de-DE" sz="1400" b="1" dirty="0" smtClean="0"/>
              <a:t>SVP: 	68</a:t>
            </a:r>
            <a:endParaRPr lang="de-DE" sz="1400" b="1" dirty="0"/>
          </a:p>
          <a:p>
            <a:pPr>
              <a:spcBef>
                <a:spcPts val="600"/>
              </a:spcBef>
              <a:tabLst>
                <a:tab pos="1077913" algn="l"/>
                <a:tab pos="1439863" algn="l"/>
              </a:tabLst>
            </a:pPr>
            <a:r>
              <a:rPr lang="de-DE" sz="1400" dirty="0" smtClean="0"/>
              <a:t>SP: 	43</a:t>
            </a:r>
            <a:endParaRPr lang="de-DE" sz="1400" dirty="0"/>
          </a:p>
          <a:p>
            <a:pPr>
              <a:spcBef>
                <a:spcPts val="600"/>
              </a:spcBef>
              <a:tabLst>
                <a:tab pos="1077913" algn="l"/>
                <a:tab pos="1439863" algn="l"/>
              </a:tabLst>
            </a:pPr>
            <a:r>
              <a:rPr lang="de-DE" sz="1400" dirty="0" smtClean="0"/>
              <a:t>FDP:	33</a:t>
            </a:r>
            <a:endParaRPr lang="de-DE" sz="1400" dirty="0"/>
          </a:p>
          <a:p>
            <a:pPr>
              <a:spcBef>
                <a:spcPts val="600"/>
              </a:spcBef>
              <a:tabLst>
                <a:tab pos="1077913" algn="l"/>
                <a:tab pos="1439863" algn="l"/>
              </a:tabLst>
            </a:pPr>
            <a:r>
              <a:rPr lang="de-DE" sz="1400" dirty="0" smtClean="0"/>
              <a:t>CVP/EVP: 	30</a:t>
            </a:r>
            <a:endParaRPr lang="de-DE" sz="1400" dirty="0"/>
          </a:p>
          <a:p>
            <a:pPr>
              <a:spcBef>
                <a:spcPts val="600"/>
              </a:spcBef>
              <a:tabLst>
                <a:tab pos="1077913" algn="l"/>
                <a:tab pos="1439863" algn="l"/>
              </a:tabLst>
            </a:pPr>
            <a:r>
              <a:rPr lang="de-DE" sz="1400" dirty="0" smtClean="0"/>
              <a:t>Grüne: 	12</a:t>
            </a:r>
            <a:endParaRPr lang="de-DE" sz="1400" dirty="0"/>
          </a:p>
          <a:p>
            <a:pPr>
              <a:spcBef>
                <a:spcPts val="600"/>
              </a:spcBef>
              <a:tabLst>
                <a:tab pos="1077913" algn="l"/>
                <a:tab pos="1439863" algn="l"/>
              </a:tabLst>
            </a:pPr>
            <a:r>
              <a:rPr lang="de-DE" sz="1400" dirty="0" smtClean="0"/>
              <a:t>GLP: 	7</a:t>
            </a:r>
            <a:endParaRPr lang="de-DE" sz="1400" dirty="0"/>
          </a:p>
          <a:p>
            <a:pPr>
              <a:spcBef>
                <a:spcPts val="600"/>
              </a:spcBef>
              <a:tabLst>
                <a:tab pos="1077913" algn="l"/>
                <a:tab pos="1439863" algn="l"/>
              </a:tabLst>
            </a:pPr>
            <a:r>
              <a:rPr lang="de-DE" sz="1400" dirty="0" smtClean="0"/>
              <a:t>BDP: 	7</a:t>
            </a:r>
            <a:endParaRPr lang="de-DE" sz="1400" dirty="0"/>
          </a:p>
        </p:txBody>
      </p:sp>
      <p:sp>
        <p:nvSpPr>
          <p:cNvPr id="18" name="Rectangle 17"/>
          <p:cNvSpPr/>
          <p:nvPr/>
        </p:nvSpPr>
        <p:spPr>
          <a:xfrm>
            <a:off x="7289691" y="5204140"/>
            <a:ext cx="2322310" cy="335855"/>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Präsidentin (FDP)</a:t>
            </a:r>
            <a:endParaRPr lang="en-US" sz="1600" b="1" dirty="0">
              <a:solidFill>
                <a:schemeClr val="bg1"/>
              </a:solidFill>
            </a:endParaRPr>
          </a:p>
        </p:txBody>
      </p:sp>
      <p:sp>
        <p:nvSpPr>
          <p:cNvPr id="19" name="Rectangle 18"/>
          <p:cNvSpPr/>
          <p:nvPr/>
        </p:nvSpPr>
        <p:spPr>
          <a:xfrm>
            <a:off x="7289691" y="5663934"/>
            <a:ext cx="2322310" cy="335855"/>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1. Vizepräsident (SVP)</a:t>
            </a:r>
            <a:endParaRPr lang="en-US" sz="1600" b="1" dirty="0">
              <a:solidFill>
                <a:schemeClr val="bg1"/>
              </a:solidFill>
            </a:endParaRPr>
          </a:p>
        </p:txBody>
      </p:sp>
      <p:sp>
        <p:nvSpPr>
          <p:cNvPr id="25" name="Rectangle 24"/>
          <p:cNvSpPr/>
          <p:nvPr/>
        </p:nvSpPr>
        <p:spPr>
          <a:xfrm>
            <a:off x="7289691" y="4744346"/>
            <a:ext cx="2322310" cy="335855"/>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8 Stimmenzähler</a:t>
            </a:r>
            <a:endParaRPr lang="en-US" sz="1600" b="1" dirty="0">
              <a:solidFill>
                <a:schemeClr val="bg1"/>
              </a:solidFill>
            </a:endParaRPr>
          </a:p>
        </p:txBody>
      </p:sp>
      <p:sp>
        <p:nvSpPr>
          <p:cNvPr id="17" name="TextBox 16"/>
          <p:cNvSpPr txBox="1"/>
          <p:nvPr/>
        </p:nvSpPr>
        <p:spPr>
          <a:xfrm>
            <a:off x="284401" y="6407140"/>
            <a:ext cx="1046761" cy="107722"/>
          </a:xfrm>
          <a:prstGeom prst="rect">
            <a:avLst/>
          </a:prstGeom>
          <a:noFill/>
        </p:spPr>
        <p:txBody>
          <a:bodyPr wrap="none" lIns="0" tIns="0" rIns="0" bIns="0" rtlCol="0">
            <a:spAutoFit/>
          </a:bodyPr>
          <a:lstStyle/>
          <a:p>
            <a:r>
              <a:rPr lang="de-DE" sz="700" dirty="0" smtClean="0">
                <a:latin typeface="Arial" pitchFamily="34" charset="0"/>
                <a:cs typeface="Arial" pitchFamily="34" charset="0"/>
              </a:rPr>
              <a:t>Quelle: www.parlament.ch</a:t>
            </a:r>
            <a:endParaRPr lang="en-US" sz="700" dirty="0">
              <a:latin typeface="Arial" pitchFamily="34" charset="0"/>
              <a:cs typeface="Arial" pitchFamily="34" charset="0"/>
            </a:endParaRPr>
          </a:p>
        </p:txBody>
      </p:sp>
      <p:sp>
        <p:nvSpPr>
          <p:cNvPr id="21" name="Rectangle 20"/>
          <p:cNvSpPr/>
          <p:nvPr/>
        </p:nvSpPr>
        <p:spPr>
          <a:xfrm>
            <a:off x="7289691" y="6123728"/>
            <a:ext cx="2322310" cy="335855"/>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2. Vizepräsident (CVP)</a:t>
            </a:r>
            <a:endParaRPr lang="en-US" sz="1600" b="1" dirty="0">
              <a:solidFill>
                <a:schemeClr val="bg1"/>
              </a:solidFill>
            </a:endParaRPr>
          </a:p>
        </p:txBody>
      </p:sp>
      <p:pic>
        <p:nvPicPr>
          <p:cNvPr id="3" name="Picture 2"/>
          <p:cNvPicPr>
            <a:picLocks noChangeAspect="1"/>
          </p:cNvPicPr>
          <p:nvPr/>
        </p:nvPicPr>
        <p:blipFill rotWithShape="1">
          <a:blip r:embed="rId7"/>
          <a:srcRect l="31843" t="12619" r="13891" b="18334"/>
          <a:stretch/>
        </p:blipFill>
        <p:spPr>
          <a:xfrm>
            <a:off x="185194" y="1645107"/>
            <a:ext cx="6517830" cy="4664881"/>
          </a:xfrm>
          <a:prstGeom prst="rect">
            <a:avLst/>
          </a:prstGeom>
        </p:spPr>
      </p:pic>
      <p:sp>
        <p:nvSpPr>
          <p:cNvPr id="2" name="Rectangle 1"/>
          <p:cNvSpPr/>
          <p:nvPr/>
        </p:nvSpPr>
        <p:spPr>
          <a:xfrm>
            <a:off x="185193" y="1582453"/>
            <a:ext cx="1006905" cy="561975"/>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GB" sz="1200" dirty="0">
              <a:latin typeface="+mn-lt"/>
            </a:endParaRPr>
          </a:p>
        </p:txBody>
      </p:sp>
      <p:cxnSp>
        <p:nvCxnSpPr>
          <p:cNvPr id="14" name="Straight Arrow Connector 13"/>
          <p:cNvCxnSpPr>
            <a:stCxn id="19" idx="1"/>
          </p:cNvCxnSpPr>
          <p:nvPr/>
        </p:nvCxnSpPr>
        <p:spPr>
          <a:xfrm flipH="1">
            <a:off x="4008329" y="5831862"/>
            <a:ext cx="3281362" cy="5817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a:stCxn id="18" idx="1"/>
          </p:cNvCxnSpPr>
          <p:nvPr/>
        </p:nvCxnSpPr>
        <p:spPr>
          <a:xfrm flipH="1">
            <a:off x="3532909" y="5372068"/>
            <a:ext cx="3756782" cy="5179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Straight Arrow Connector 29"/>
          <p:cNvCxnSpPr>
            <a:stCxn id="25" idx="1"/>
          </p:cNvCxnSpPr>
          <p:nvPr/>
        </p:nvCxnSpPr>
        <p:spPr>
          <a:xfrm flipH="1">
            <a:off x="4008330" y="4912274"/>
            <a:ext cx="3281361" cy="2687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a:stCxn id="21" idx="1"/>
          </p:cNvCxnSpPr>
          <p:nvPr/>
        </p:nvCxnSpPr>
        <p:spPr>
          <a:xfrm flipH="1" flipV="1">
            <a:off x="4492487" y="5952694"/>
            <a:ext cx="2797204" cy="3389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3055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p:cNvGraphicFramePr>
            <a:graphicFrameLocks noChangeAspect="1"/>
          </p:cNvGraphicFramePr>
          <p:nvPr>
            <p:custDataLst>
              <p:tags r:id="rId2"/>
            </p:custDataLst>
            <p:extLst>
              <p:ext uri="{D42A27DB-BD31-4B8C-83A1-F6EECF244321}">
                <p14:modId xmlns:p14="http://schemas.microsoft.com/office/powerpoint/2010/main" val="41717065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791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8" name="Rectangle 27"/>
          <p:cNvSpPr/>
          <p:nvPr/>
        </p:nvSpPr>
        <p:spPr>
          <a:xfrm>
            <a:off x="7289691" y="3080248"/>
            <a:ext cx="2322309" cy="252937"/>
          </a:xfrm>
          <a:prstGeom prst="rect">
            <a:avLst/>
          </a:prstGeom>
          <a:solidFill>
            <a:schemeClr val="bg1">
              <a:lumMod val="85000"/>
            </a:schemeClr>
          </a:solidFill>
          <a:ln>
            <a:no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sz="1200" dirty="0">
              <a:latin typeface="+mn-lt"/>
            </a:endParaRPr>
          </a:p>
        </p:txBody>
      </p:sp>
      <p:sp>
        <p:nvSpPr>
          <p:cNvPr id="8" name="Title 7"/>
          <p:cNvSpPr>
            <a:spLocks noGrp="1"/>
          </p:cNvSpPr>
          <p:nvPr>
            <p:ph type="title"/>
          </p:nvPr>
        </p:nvSpPr>
        <p:spPr/>
        <p:txBody>
          <a:bodyPr/>
          <a:lstStyle/>
          <a:p>
            <a:r>
              <a:rPr lang="de-DE" dirty="0" smtClean="0"/>
              <a:t>Der Ständerat wird durch einen Vertreter der SP präsidiert, </a:t>
            </a:r>
            <a:br>
              <a:rPr lang="de-DE" dirty="0" smtClean="0"/>
            </a:br>
            <a:r>
              <a:rPr lang="de-DE" dirty="0" smtClean="0"/>
              <a:t>die Vizepräsidenten vertreten die FDP und die CVP</a:t>
            </a:r>
            <a:endParaRPr lang="en-US" dirty="0"/>
          </a:p>
        </p:txBody>
      </p:sp>
      <p:sp>
        <p:nvSpPr>
          <p:cNvPr id="4" name="Slide Number Placeholder 3"/>
          <p:cNvSpPr>
            <a:spLocks noGrp="1"/>
          </p:cNvSpPr>
          <p:nvPr>
            <p:ph type="sldNum" sz="quarter" idx="12"/>
          </p:nvPr>
        </p:nvSpPr>
        <p:spPr/>
        <p:txBody>
          <a:bodyPr/>
          <a:lstStyle/>
          <a:p>
            <a:fld id="{1B101894-CD26-4755-B2AE-6750C1357069}" type="slidenum">
              <a:rPr lang="en-US" smtClean="0"/>
              <a:t>6</a:t>
            </a:fld>
            <a:endParaRPr lang="en-US"/>
          </a:p>
        </p:txBody>
      </p:sp>
      <p:sp>
        <p:nvSpPr>
          <p:cNvPr id="10" name="Rectangle 9"/>
          <p:cNvSpPr/>
          <p:nvPr/>
        </p:nvSpPr>
        <p:spPr>
          <a:xfrm>
            <a:off x="7289691" y="1679575"/>
            <a:ext cx="2338497" cy="2587625"/>
          </a:xfrm>
          <a:prstGeom prst="rec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nchorCtr="0">
            <a:noAutofit/>
          </a:bodyPr>
          <a:lstStyle/>
          <a:p>
            <a:pPr>
              <a:spcBef>
                <a:spcPts val="600"/>
              </a:spcBef>
              <a:tabLst>
                <a:tab pos="1077913" algn="l"/>
              </a:tabLst>
            </a:pPr>
            <a:r>
              <a:rPr lang="de-DE" sz="1400" b="1" dirty="0" smtClean="0"/>
              <a:t>Stärke der Fraktionen im Ständerat</a:t>
            </a:r>
            <a:endParaRPr lang="de-DE" sz="1400" b="1" dirty="0"/>
          </a:p>
          <a:p>
            <a:pPr>
              <a:spcBef>
                <a:spcPts val="600"/>
              </a:spcBef>
              <a:tabLst>
                <a:tab pos="1077913" algn="l"/>
                <a:tab pos="1439863" algn="l"/>
              </a:tabLst>
            </a:pPr>
            <a:r>
              <a:rPr lang="de-DE" sz="1400" dirty="0" smtClean="0"/>
              <a:t>FDP:</a:t>
            </a:r>
            <a:r>
              <a:rPr lang="de-DE" sz="1400" dirty="0"/>
              <a:t>	13</a:t>
            </a:r>
          </a:p>
          <a:p>
            <a:pPr>
              <a:spcBef>
                <a:spcPts val="600"/>
              </a:spcBef>
              <a:tabLst>
                <a:tab pos="1077913" algn="l"/>
                <a:tab pos="1439863" algn="l"/>
              </a:tabLst>
            </a:pPr>
            <a:r>
              <a:rPr lang="de-DE" sz="1400" dirty="0" smtClean="0"/>
              <a:t>CVP/EVP: 	13</a:t>
            </a:r>
            <a:endParaRPr lang="de-DE" sz="1400" dirty="0"/>
          </a:p>
          <a:p>
            <a:pPr>
              <a:spcBef>
                <a:spcPts val="600"/>
              </a:spcBef>
              <a:tabLst>
                <a:tab pos="1077913" algn="l"/>
                <a:tab pos="1439863" algn="l"/>
              </a:tabLst>
            </a:pPr>
            <a:r>
              <a:rPr lang="de-DE" sz="1400" dirty="0" smtClean="0"/>
              <a:t>SP: 	12</a:t>
            </a:r>
            <a:endParaRPr lang="de-DE" sz="1400" dirty="0"/>
          </a:p>
          <a:p>
            <a:pPr>
              <a:spcBef>
                <a:spcPts val="600"/>
              </a:spcBef>
              <a:tabLst>
                <a:tab pos="1077913" algn="l"/>
                <a:tab pos="1439863" algn="l"/>
              </a:tabLst>
            </a:pPr>
            <a:r>
              <a:rPr lang="de-DE" sz="1400" b="1" dirty="0"/>
              <a:t>SVP: 	6</a:t>
            </a:r>
          </a:p>
          <a:p>
            <a:pPr>
              <a:spcBef>
                <a:spcPts val="600"/>
              </a:spcBef>
              <a:tabLst>
                <a:tab pos="1077913" algn="l"/>
                <a:tab pos="1439863" algn="l"/>
              </a:tabLst>
            </a:pPr>
            <a:r>
              <a:rPr lang="de-DE" sz="1400" dirty="0" smtClean="0"/>
              <a:t>Grüne: 	1</a:t>
            </a:r>
            <a:endParaRPr lang="de-DE" sz="1400" dirty="0"/>
          </a:p>
          <a:p>
            <a:pPr>
              <a:spcBef>
                <a:spcPts val="600"/>
              </a:spcBef>
              <a:tabLst>
                <a:tab pos="1077913" algn="l"/>
                <a:tab pos="1439863" algn="l"/>
              </a:tabLst>
            </a:pPr>
            <a:r>
              <a:rPr lang="de-DE" sz="1400" dirty="0" smtClean="0"/>
              <a:t>BDP: 	1</a:t>
            </a:r>
            <a:endParaRPr lang="de-DE" sz="1400" dirty="0"/>
          </a:p>
          <a:p>
            <a:pPr>
              <a:spcBef>
                <a:spcPts val="600"/>
              </a:spcBef>
              <a:tabLst>
                <a:tab pos="1077913" algn="l"/>
                <a:tab pos="1439863" algn="l"/>
              </a:tabLst>
            </a:pPr>
            <a:r>
              <a:rPr lang="de-DE" sz="1400" dirty="0" smtClean="0"/>
              <a:t>GLP: 	0</a:t>
            </a:r>
            <a:endParaRPr lang="de-DE" sz="1400" dirty="0"/>
          </a:p>
        </p:txBody>
      </p:sp>
      <p:sp>
        <p:nvSpPr>
          <p:cNvPr id="18" name="Rectangle 17"/>
          <p:cNvSpPr/>
          <p:nvPr/>
        </p:nvSpPr>
        <p:spPr>
          <a:xfrm>
            <a:off x="7289691" y="5204140"/>
            <a:ext cx="2322310" cy="335855"/>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2. </a:t>
            </a:r>
            <a:r>
              <a:rPr lang="de-DE" sz="1600" b="1" dirty="0">
                <a:solidFill>
                  <a:schemeClr val="bg1"/>
                </a:solidFill>
              </a:rPr>
              <a:t>Vizepräsident </a:t>
            </a:r>
            <a:r>
              <a:rPr lang="de-DE" sz="1600" b="1" dirty="0" smtClean="0">
                <a:solidFill>
                  <a:schemeClr val="bg1"/>
                </a:solidFill>
              </a:rPr>
              <a:t>(FDP)</a:t>
            </a:r>
            <a:endParaRPr lang="en-US" sz="1600" b="1" dirty="0">
              <a:solidFill>
                <a:schemeClr val="bg1"/>
              </a:solidFill>
            </a:endParaRPr>
          </a:p>
        </p:txBody>
      </p:sp>
      <p:sp>
        <p:nvSpPr>
          <p:cNvPr id="19" name="Rectangle 18"/>
          <p:cNvSpPr/>
          <p:nvPr/>
        </p:nvSpPr>
        <p:spPr>
          <a:xfrm>
            <a:off x="7289691" y="5663934"/>
            <a:ext cx="2322310" cy="335855"/>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1. Vizepräsident (CVP)</a:t>
            </a:r>
            <a:endParaRPr lang="en-US" sz="1600" b="1" dirty="0">
              <a:solidFill>
                <a:schemeClr val="bg1"/>
              </a:solidFill>
            </a:endParaRPr>
          </a:p>
        </p:txBody>
      </p:sp>
      <p:sp>
        <p:nvSpPr>
          <p:cNvPr id="25" name="Rectangle 24"/>
          <p:cNvSpPr/>
          <p:nvPr/>
        </p:nvSpPr>
        <p:spPr>
          <a:xfrm>
            <a:off x="7289691" y="4744346"/>
            <a:ext cx="2322310" cy="335855"/>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smtClean="0">
                <a:solidFill>
                  <a:schemeClr val="bg1"/>
                </a:solidFill>
              </a:rPr>
              <a:t>Stimmenzähler (CVP)</a:t>
            </a:r>
            <a:endParaRPr lang="en-US" sz="1600" b="1" dirty="0">
              <a:solidFill>
                <a:schemeClr val="bg1"/>
              </a:solidFill>
            </a:endParaRPr>
          </a:p>
        </p:txBody>
      </p:sp>
      <p:sp>
        <p:nvSpPr>
          <p:cNvPr id="17" name="TextBox 16"/>
          <p:cNvSpPr txBox="1"/>
          <p:nvPr/>
        </p:nvSpPr>
        <p:spPr>
          <a:xfrm>
            <a:off x="284401" y="6407140"/>
            <a:ext cx="1046761" cy="107722"/>
          </a:xfrm>
          <a:prstGeom prst="rect">
            <a:avLst/>
          </a:prstGeom>
          <a:noFill/>
        </p:spPr>
        <p:txBody>
          <a:bodyPr wrap="none" lIns="0" tIns="0" rIns="0" bIns="0" rtlCol="0">
            <a:spAutoFit/>
          </a:bodyPr>
          <a:lstStyle/>
          <a:p>
            <a:r>
              <a:rPr lang="de-DE" sz="700" dirty="0" smtClean="0">
                <a:latin typeface="Arial" pitchFamily="34" charset="0"/>
                <a:cs typeface="Arial" pitchFamily="34" charset="0"/>
              </a:rPr>
              <a:t>Quelle: www.parlament.ch</a:t>
            </a:r>
            <a:endParaRPr lang="en-US" sz="700" dirty="0">
              <a:latin typeface="Arial" pitchFamily="34" charset="0"/>
              <a:cs typeface="Arial" pitchFamily="34" charset="0"/>
            </a:endParaRPr>
          </a:p>
        </p:txBody>
      </p:sp>
      <p:sp>
        <p:nvSpPr>
          <p:cNvPr id="21" name="Rectangle 20"/>
          <p:cNvSpPr/>
          <p:nvPr/>
        </p:nvSpPr>
        <p:spPr>
          <a:xfrm>
            <a:off x="7289691" y="6123728"/>
            <a:ext cx="2322310" cy="335855"/>
          </a:xfrm>
          <a:prstGeom prst="rect">
            <a:avLst/>
          </a:prstGeom>
          <a:solidFill>
            <a:srgbClr val="4C9BDC"/>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0000" tIns="0" rIns="0" bIns="0" rtlCol="0" anchor="ctr" anchorCtr="0">
            <a:noAutofit/>
          </a:bodyPr>
          <a:lstStyle/>
          <a:p>
            <a:pPr algn="ctr"/>
            <a:r>
              <a:rPr lang="de-DE" sz="1600" b="1" dirty="0">
                <a:solidFill>
                  <a:schemeClr val="bg1"/>
                </a:solidFill>
              </a:rPr>
              <a:t>Präsident </a:t>
            </a:r>
            <a:r>
              <a:rPr lang="de-DE" sz="1600" b="1" dirty="0" smtClean="0">
                <a:solidFill>
                  <a:schemeClr val="bg1"/>
                </a:solidFill>
              </a:rPr>
              <a:t>(FDP)</a:t>
            </a:r>
            <a:endParaRPr lang="en-US" sz="1600" b="1" dirty="0">
              <a:solidFill>
                <a:schemeClr val="bg1"/>
              </a:solidFill>
            </a:endParaRPr>
          </a:p>
        </p:txBody>
      </p:sp>
      <p:pic>
        <p:nvPicPr>
          <p:cNvPr id="2" name="Picture 1"/>
          <p:cNvPicPr>
            <a:picLocks noChangeAspect="1"/>
          </p:cNvPicPr>
          <p:nvPr/>
        </p:nvPicPr>
        <p:blipFill rotWithShape="1">
          <a:blip r:embed="rId7"/>
          <a:srcRect l="33347" t="30286" r="18141" b="27667"/>
          <a:stretch/>
        </p:blipFill>
        <p:spPr>
          <a:xfrm>
            <a:off x="292100" y="2415999"/>
            <a:ext cx="6801842" cy="3316174"/>
          </a:xfrm>
          <a:prstGeom prst="rect">
            <a:avLst/>
          </a:prstGeom>
        </p:spPr>
      </p:pic>
      <p:cxnSp>
        <p:nvCxnSpPr>
          <p:cNvPr id="14" name="Straight Arrow Connector 13"/>
          <p:cNvCxnSpPr>
            <a:stCxn id="19" idx="1"/>
          </p:cNvCxnSpPr>
          <p:nvPr/>
        </p:nvCxnSpPr>
        <p:spPr>
          <a:xfrm flipH="1" flipV="1">
            <a:off x="4666129" y="5372067"/>
            <a:ext cx="2623562" cy="45979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a:stCxn id="18" idx="1"/>
          </p:cNvCxnSpPr>
          <p:nvPr/>
        </p:nvCxnSpPr>
        <p:spPr>
          <a:xfrm flipH="1" flipV="1">
            <a:off x="4034118" y="4912274"/>
            <a:ext cx="3255573" cy="4597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Straight Arrow Connector 29"/>
          <p:cNvCxnSpPr>
            <a:stCxn id="25" idx="1"/>
          </p:cNvCxnSpPr>
          <p:nvPr/>
        </p:nvCxnSpPr>
        <p:spPr>
          <a:xfrm flipH="1" flipV="1">
            <a:off x="3792071" y="4822825"/>
            <a:ext cx="3497620" cy="8944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a:stCxn id="21" idx="1"/>
          </p:cNvCxnSpPr>
          <p:nvPr/>
        </p:nvCxnSpPr>
        <p:spPr>
          <a:xfrm flipH="1" flipV="1">
            <a:off x="3886200" y="5372068"/>
            <a:ext cx="3403491" cy="919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43148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p:cNvGraphicFramePr>
          <p:nvPr>
            <p:custDataLst>
              <p:tags r:id="rId2"/>
            </p:custDataLst>
            <p:extLst>
              <p:ext uri="{D42A27DB-BD31-4B8C-83A1-F6EECF244321}">
                <p14:modId xmlns:p14="http://schemas.microsoft.com/office/powerpoint/2010/main" val="186096580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841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2" name="Rectangle 1"/>
          <p:cNvSpPr/>
          <p:nvPr/>
        </p:nvSpPr>
        <p:spPr>
          <a:xfrm>
            <a:off x="284399" y="2718148"/>
            <a:ext cx="9327601" cy="505874"/>
          </a:xfrm>
          <a:prstGeom prst="rect">
            <a:avLst/>
          </a:prstGeom>
          <a:solidFill>
            <a:schemeClr val="bg1">
              <a:lumMod val="85000"/>
            </a:schemeClr>
          </a:solidFill>
          <a:ln>
            <a:no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sz="1200" dirty="0">
              <a:latin typeface="+mn-lt"/>
            </a:endParaRPr>
          </a:p>
        </p:txBody>
      </p:sp>
      <p:sp>
        <p:nvSpPr>
          <p:cNvPr id="8" name="Title 7"/>
          <p:cNvSpPr>
            <a:spLocks noGrp="1"/>
          </p:cNvSpPr>
          <p:nvPr>
            <p:ph type="ctrTitle"/>
          </p:nvPr>
        </p:nvSpPr>
        <p:spPr>
          <a:xfrm>
            <a:off x="284399" y="2224800"/>
            <a:ext cx="9327601" cy="4201052"/>
          </a:xfrm>
        </p:spPr>
        <p:txBody>
          <a:bodyPr/>
          <a:lstStyle/>
          <a:p>
            <a:pPr>
              <a:tabLst>
                <a:tab pos="363538" algn="l"/>
              </a:tabLst>
            </a:pPr>
            <a:r>
              <a:rPr lang="de-CH" dirty="0"/>
              <a:t>1. Wo befinden wir uns im Parlamentsjahr</a:t>
            </a:r>
            <a:br>
              <a:rPr lang="de-CH" dirty="0"/>
            </a:br>
            <a:r>
              <a:rPr lang="de-CH" b="1" dirty="0"/>
              <a:t>2. Die bedeutendsten Geschäfte der Session</a:t>
            </a:r>
            <a:r>
              <a:rPr lang="de-CH" dirty="0"/>
              <a:t/>
            </a:r>
            <a:br>
              <a:rPr lang="de-CH" dirty="0"/>
            </a:br>
            <a:r>
              <a:rPr lang="de-CH" dirty="0"/>
              <a:t>3. Besuch im Bundeshaus</a:t>
            </a:r>
            <a:br>
              <a:rPr lang="de-CH" dirty="0"/>
            </a:br>
            <a:r>
              <a:rPr lang="de-CH" dirty="0"/>
              <a:t>4. Aktualitäten</a:t>
            </a:r>
          </a:p>
        </p:txBody>
      </p:sp>
    </p:spTree>
    <p:extLst>
      <p:ext uri="{BB962C8B-B14F-4D97-AF65-F5344CB8AC3E}">
        <p14:creationId xmlns:p14="http://schemas.microsoft.com/office/powerpoint/2010/main" val="1807669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77200" y="594000"/>
            <a:ext cx="9628800" cy="716400"/>
          </a:xfrm>
        </p:spPr>
        <p:txBody>
          <a:bodyPr/>
          <a:lstStyle/>
          <a:p>
            <a:pPr>
              <a:tabLst>
                <a:tab pos="4397375" algn="l"/>
              </a:tabLst>
            </a:pPr>
            <a:r>
              <a:rPr lang="de-CH" dirty="0" smtClean="0"/>
              <a:t>Die untenstehenden Geschäfte sind die bedeutendsten der Frühjahrssession und </a:t>
            </a:r>
            <a:r>
              <a:rPr lang="de-CH" dirty="0"/>
              <a:t>werden nachfolgend </a:t>
            </a:r>
            <a:r>
              <a:rPr lang="de-CH" dirty="0" smtClean="0"/>
              <a:t>vertieft behandelt</a:t>
            </a:r>
            <a:endParaRPr lang="de-CH" dirty="0"/>
          </a:p>
        </p:txBody>
      </p:sp>
      <p:sp>
        <p:nvSpPr>
          <p:cNvPr id="9" name="Content Placeholder 8"/>
          <p:cNvSpPr>
            <a:spLocks noGrp="1"/>
          </p:cNvSpPr>
          <p:nvPr>
            <p:ph idx="1"/>
          </p:nvPr>
        </p:nvSpPr>
        <p:spPr>
          <a:xfrm>
            <a:off x="375682" y="1679575"/>
            <a:ext cx="9333094" cy="4643438"/>
          </a:xfrm>
        </p:spPr>
        <p:txBody>
          <a:bodyPr>
            <a:noAutofit/>
          </a:bodyPr>
          <a:lstStyle/>
          <a:p>
            <a:pPr marL="363538" indent="-363538">
              <a:spcBef>
                <a:spcPts val="600"/>
              </a:spcBef>
            </a:pPr>
            <a:r>
              <a:rPr lang="de-CH" sz="1800" dirty="0"/>
              <a:t>Volksinitiative für </a:t>
            </a:r>
            <a:r>
              <a:rPr lang="de-CH" sz="1800" dirty="0" smtClean="0"/>
              <a:t>Ernährungssicherheit</a:t>
            </a:r>
          </a:p>
          <a:p>
            <a:pPr marL="363538" indent="-363538">
              <a:spcBef>
                <a:spcPts val="600"/>
              </a:spcBef>
            </a:pPr>
            <a:r>
              <a:rPr lang="de-CH" sz="1800" dirty="0"/>
              <a:t>Bundesgesetz über den Wald</a:t>
            </a:r>
          </a:p>
          <a:p>
            <a:pPr marL="363538" indent="-363538">
              <a:spcBef>
                <a:spcPts val="600"/>
              </a:spcBef>
            </a:pPr>
            <a:r>
              <a:rPr lang="de-CH" sz="1800" dirty="0" smtClean="0"/>
              <a:t>Unternehmenssteuerreformgesetz </a:t>
            </a:r>
            <a:r>
              <a:rPr lang="de-CH" sz="1800" dirty="0"/>
              <a:t>III </a:t>
            </a:r>
          </a:p>
          <a:p>
            <a:pPr marL="363538" indent="-363538">
              <a:spcBef>
                <a:spcPts val="600"/>
              </a:spcBef>
            </a:pPr>
            <a:r>
              <a:rPr lang="de-CH" sz="1800" dirty="0" smtClean="0"/>
              <a:t>Nationalstrassen- und Agglomerationsverkehrs-Fonds </a:t>
            </a:r>
            <a:r>
              <a:rPr lang="de-CH" sz="1800" dirty="0"/>
              <a:t>(NAF</a:t>
            </a:r>
            <a:r>
              <a:rPr lang="de-CH" sz="1800" dirty="0" smtClean="0"/>
              <a:t>)</a:t>
            </a:r>
          </a:p>
          <a:p>
            <a:pPr marL="363538" indent="-363538">
              <a:spcBef>
                <a:spcPts val="600"/>
              </a:spcBef>
            </a:pPr>
            <a:r>
              <a:rPr lang="de-DE" sz="1800" dirty="0"/>
              <a:t>Weiterentwicklung der Armee (WEA) </a:t>
            </a:r>
          </a:p>
          <a:p>
            <a:pPr marL="363538" indent="-363538">
              <a:spcBef>
                <a:spcPts val="600"/>
              </a:spcBef>
            </a:pPr>
            <a:r>
              <a:rPr lang="de-CH" sz="1800" dirty="0"/>
              <a:t>Stromeffizienzinitiative</a:t>
            </a:r>
          </a:p>
          <a:p>
            <a:pPr marL="363538" indent="-363538">
              <a:spcBef>
                <a:spcPts val="600"/>
              </a:spcBef>
            </a:pPr>
            <a:r>
              <a:rPr lang="de-CH" sz="1800" dirty="0" smtClean="0"/>
              <a:t>Atomausstiegsinitiative (Energiestrategie </a:t>
            </a:r>
            <a:r>
              <a:rPr lang="de-CH" sz="1800" dirty="0"/>
              <a:t>2050, erstes </a:t>
            </a:r>
            <a:r>
              <a:rPr lang="de-CH" sz="1800" dirty="0" smtClean="0"/>
              <a:t>Massnahmenpaket</a:t>
            </a:r>
            <a:r>
              <a:rPr lang="de-CH" sz="1800" dirty="0"/>
              <a:t>)</a:t>
            </a:r>
            <a:endParaRPr lang="de-CH" sz="1800" dirty="0" smtClean="0"/>
          </a:p>
          <a:p>
            <a:pPr marL="363538" indent="-363538">
              <a:spcBef>
                <a:spcPts val="600"/>
              </a:spcBef>
            </a:pPr>
            <a:r>
              <a:rPr lang="de-CH" sz="1800" dirty="0" smtClean="0"/>
              <a:t>Bundesgesetz </a:t>
            </a:r>
            <a:r>
              <a:rPr lang="de-CH" sz="1800" dirty="0"/>
              <a:t>betreffend die Überwachung des </a:t>
            </a:r>
            <a:r>
              <a:rPr lang="de-CH" sz="1800" dirty="0" smtClean="0"/>
              <a:t>Post- und Fernmeldeverkehrs</a:t>
            </a:r>
          </a:p>
          <a:p>
            <a:pPr marL="363538" indent="-363538">
              <a:spcBef>
                <a:spcPts val="600"/>
              </a:spcBef>
            </a:pPr>
            <a:r>
              <a:rPr lang="de-CH" sz="1800" dirty="0"/>
              <a:t>Heilmittelgesetz</a:t>
            </a:r>
          </a:p>
          <a:p>
            <a:pPr marL="363538" indent="-363538">
              <a:spcBef>
                <a:spcPts val="600"/>
              </a:spcBef>
            </a:pPr>
            <a:r>
              <a:rPr lang="de-CH" sz="1800" dirty="0" err="1" smtClean="0"/>
              <a:t>Innosuisse</a:t>
            </a:r>
            <a:r>
              <a:rPr lang="de-CH" sz="1800" dirty="0" smtClean="0"/>
              <a:t>-Gesetz </a:t>
            </a:r>
          </a:p>
          <a:p>
            <a:pPr marL="363538" indent="-363538">
              <a:spcBef>
                <a:spcPts val="600"/>
              </a:spcBef>
            </a:pPr>
            <a:r>
              <a:rPr lang="de-CH" sz="1800" dirty="0" smtClean="0"/>
              <a:t>Strafregistergesetz </a:t>
            </a:r>
            <a:r>
              <a:rPr lang="de-CH" sz="1800" dirty="0"/>
              <a:t>(VOSTRA</a:t>
            </a:r>
            <a:r>
              <a:rPr lang="de-CH" sz="1800" dirty="0" smtClean="0"/>
              <a:t>)</a:t>
            </a:r>
          </a:p>
          <a:p>
            <a:pPr marL="363538" indent="-363538">
              <a:spcBef>
                <a:spcPts val="600"/>
              </a:spcBef>
            </a:pPr>
            <a:r>
              <a:rPr lang="de-DE" sz="1800" dirty="0" smtClean="0"/>
              <a:t>Diverse weitere Geschäfte</a:t>
            </a:r>
          </a:p>
        </p:txBody>
      </p:sp>
      <p:sp>
        <p:nvSpPr>
          <p:cNvPr id="4" name="Slide Number Placeholder 3"/>
          <p:cNvSpPr>
            <a:spLocks noGrp="1"/>
          </p:cNvSpPr>
          <p:nvPr>
            <p:ph type="sldNum" sz="quarter" idx="12"/>
          </p:nvPr>
        </p:nvSpPr>
        <p:spPr/>
        <p:txBody>
          <a:bodyPr/>
          <a:lstStyle/>
          <a:p>
            <a:fld id="{1B101894-CD26-4755-B2AE-6750C1357069}" type="slidenum">
              <a:rPr lang="de-CH" smtClean="0"/>
              <a:t>8</a:t>
            </a:fld>
            <a:endParaRPr lang="de-CH"/>
          </a:p>
        </p:txBody>
      </p:sp>
      <p:sp>
        <p:nvSpPr>
          <p:cNvPr id="2" name="Oval 1"/>
          <p:cNvSpPr/>
          <p:nvPr/>
        </p:nvSpPr>
        <p:spPr>
          <a:xfrm>
            <a:off x="275572" y="1681833"/>
            <a:ext cx="288000" cy="288000"/>
          </a:xfrm>
          <a:prstGeom prst="ellipse">
            <a:avLst/>
          </a:prstGeom>
          <a:solidFill>
            <a:srgbClr val="066BB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400" b="1" dirty="0" smtClean="0">
                <a:solidFill>
                  <a:schemeClr val="bg1"/>
                </a:solidFill>
                <a:latin typeface="+mn-lt"/>
              </a:rPr>
              <a:t>1</a:t>
            </a:r>
            <a:endParaRPr lang="en-US" sz="1400" b="1" dirty="0">
              <a:solidFill>
                <a:schemeClr val="bg1"/>
              </a:solidFill>
              <a:latin typeface="+mn-lt"/>
            </a:endParaRPr>
          </a:p>
        </p:txBody>
      </p:sp>
      <p:sp>
        <p:nvSpPr>
          <p:cNvPr id="6" name="Oval 5"/>
          <p:cNvSpPr/>
          <p:nvPr/>
        </p:nvSpPr>
        <p:spPr>
          <a:xfrm>
            <a:off x="275572" y="2031244"/>
            <a:ext cx="288000" cy="288000"/>
          </a:xfrm>
          <a:prstGeom prst="ellipse">
            <a:avLst/>
          </a:prstGeom>
          <a:solidFill>
            <a:srgbClr val="066BB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400" b="1" dirty="0" smtClean="0">
                <a:solidFill>
                  <a:schemeClr val="bg1"/>
                </a:solidFill>
                <a:latin typeface="+mn-lt"/>
              </a:rPr>
              <a:t>2</a:t>
            </a:r>
            <a:endParaRPr lang="en-US" sz="1400" b="1" dirty="0">
              <a:solidFill>
                <a:schemeClr val="bg1"/>
              </a:solidFill>
              <a:latin typeface="+mn-lt"/>
            </a:endParaRPr>
          </a:p>
        </p:txBody>
      </p:sp>
      <p:sp>
        <p:nvSpPr>
          <p:cNvPr id="7" name="Oval 6"/>
          <p:cNvSpPr/>
          <p:nvPr/>
        </p:nvSpPr>
        <p:spPr>
          <a:xfrm>
            <a:off x="275572" y="2366798"/>
            <a:ext cx="288000" cy="288000"/>
          </a:xfrm>
          <a:prstGeom prst="ellipse">
            <a:avLst/>
          </a:prstGeom>
          <a:solidFill>
            <a:srgbClr val="066BB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400" b="1" dirty="0" smtClean="0">
                <a:solidFill>
                  <a:schemeClr val="bg1"/>
                </a:solidFill>
                <a:latin typeface="+mn-lt"/>
              </a:rPr>
              <a:t>3</a:t>
            </a:r>
            <a:endParaRPr lang="en-US" sz="1400" b="1" dirty="0">
              <a:solidFill>
                <a:schemeClr val="bg1"/>
              </a:solidFill>
              <a:latin typeface="+mn-lt"/>
            </a:endParaRPr>
          </a:p>
        </p:txBody>
      </p:sp>
      <p:sp>
        <p:nvSpPr>
          <p:cNvPr id="10" name="Oval 9"/>
          <p:cNvSpPr/>
          <p:nvPr/>
        </p:nvSpPr>
        <p:spPr>
          <a:xfrm>
            <a:off x="275572" y="2716808"/>
            <a:ext cx="288000" cy="288000"/>
          </a:xfrm>
          <a:prstGeom prst="ellipse">
            <a:avLst/>
          </a:prstGeom>
          <a:solidFill>
            <a:srgbClr val="066BB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400" b="1" dirty="0" smtClean="0">
                <a:solidFill>
                  <a:schemeClr val="bg1"/>
                </a:solidFill>
                <a:latin typeface="+mn-lt"/>
              </a:rPr>
              <a:t>4</a:t>
            </a:r>
            <a:endParaRPr lang="en-US" sz="1400" b="1" dirty="0">
              <a:solidFill>
                <a:schemeClr val="bg1"/>
              </a:solidFill>
              <a:latin typeface="+mn-lt"/>
            </a:endParaRPr>
          </a:p>
        </p:txBody>
      </p:sp>
      <p:sp>
        <p:nvSpPr>
          <p:cNvPr id="11" name="Oval 10"/>
          <p:cNvSpPr/>
          <p:nvPr/>
        </p:nvSpPr>
        <p:spPr>
          <a:xfrm>
            <a:off x="275572" y="3066818"/>
            <a:ext cx="288000" cy="288000"/>
          </a:xfrm>
          <a:prstGeom prst="ellipse">
            <a:avLst/>
          </a:prstGeom>
          <a:solidFill>
            <a:srgbClr val="066BB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400" b="1" dirty="0" smtClean="0">
                <a:solidFill>
                  <a:schemeClr val="bg1"/>
                </a:solidFill>
                <a:latin typeface="+mn-lt"/>
              </a:rPr>
              <a:t>5</a:t>
            </a:r>
            <a:endParaRPr lang="en-US" sz="1400" b="1" dirty="0">
              <a:solidFill>
                <a:schemeClr val="bg1"/>
              </a:solidFill>
              <a:latin typeface="+mn-lt"/>
            </a:endParaRPr>
          </a:p>
        </p:txBody>
      </p:sp>
      <p:sp>
        <p:nvSpPr>
          <p:cNvPr id="12" name="Oval 11"/>
          <p:cNvSpPr/>
          <p:nvPr/>
        </p:nvSpPr>
        <p:spPr>
          <a:xfrm>
            <a:off x="275572" y="3416828"/>
            <a:ext cx="288000" cy="288000"/>
          </a:xfrm>
          <a:prstGeom prst="ellipse">
            <a:avLst/>
          </a:prstGeom>
          <a:solidFill>
            <a:srgbClr val="066BB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400" b="1" dirty="0" smtClean="0">
                <a:solidFill>
                  <a:schemeClr val="bg1"/>
                </a:solidFill>
                <a:latin typeface="+mn-lt"/>
              </a:rPr>
              <a:t>6</a:t>
            </a:r>
            <a:endParaRPr lang="en-US" sz="1400" b="1" dirty="0">
              <a:solidFill>
                <a:schemeClr val="bg1"/>
              </a:solidFill>
              <a:latin typeface="+mn-lt"/>
            </a:endParaRPr>
          </a:p>
        </p:txBody>
      </p:sp>
      <p:sp>
        <p:nvSpPr>
          <p:cNvPr id="13" name="Oval 12"/>
          <p:cNvSpPr/>
          <p:nvPr/>
        </p:nvSpPr>
        <p:spPr>
          <a:xfrm>
            <a:off x="275572" y="3766838"/>
            <a:ext cx="288000" cy="288000"/>
          </a:xfrm>
          <a:prstGeom prst="ellipse">
            <a:avLst/>
          </a:prstGeom>
          <a:solidFill>
            <a:srgbClr val="066BB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400" b="1" dirty="0" smtClean="0">
                <a:solidFill>
                  <a:schemeClr val="bg1"/>
                </a:solidFill>
                <a:latin typeface="+mn-lt"/>
              </a:rPr>
              <a:t>7</a:t>
            </a:r>
            <a:endParaRPr lang="en-US" sz="1400" b="1" dirty="0">
              <a:solidFill>
                <a:schemeClr val="bg1"/>
              </a:solidFill>
              <a:latin typeface="+mn-lt"/>
            </a:endParaRPr>
          </a:p>
        </p:txBody>
      </p:sp>
      <p:sp>
        <p:nvSpPr>
          <p:cNvPr id="14" name="Oval 13"/>
          <p:cNvSpPr/>
          <p:nvPr/>
        </p:nvSpPr>
        <p:spPr>
          <a:xfrm>
            <a:off x="275572" y="4116848"/>
            <a:ext cx="288000" cy="288000"/>
          </a:xfrm>
          <a:prstGeom prst="ellipse">
            <a:avLst/>
          </a:prstGeom>
          <a:solidFill>
            <a:srgbClr val="066BB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400" b="1" dirty="0" smtClean="0">
                <a:solidFill>
                  <a:schemeClr val="bg1"/>
                </a:solidFill>
                <a:latin typeface="+mn-lt"/>
              </a:rPr>
              <a:t>8</a:t>
            </a:r>
            <a:endParaRPr lang="en-US" sz="1400" b="1" dirty="0">
              <a:solidFill>
                <a:schemeClr val="bg1"/>
              </a:solidFill>
              <a:latin typeface="+mn-lt"/>
            </a:endParaRPr>
          </a:p>
        </p:txBody>
      </p:sp>
      <p:sp>
        <p:nvSpPr>
          <p:cNvPr id="15" name="Oval 14"/>
          <p:cNvSpPr/>
          <p:nvPr/>
        </p:nvSpPr>
        <p:spPr>
          <a:xfrm>
            <a:off x="275572" y="4466858"/>
            <a:ext cx="288000" cy="288000"/>
          </a:xfrm>
          <a:prstGeom prst="ellipse">
            <a:avLst/>
          </a:prstGeom>
          <a:solidFill>
            <a:srgbClr val="066BB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400" b="1" dirty="0" smtClean="0">
                <a:solidFill>
                  <a:schemeClr val="bg1"/>
                </a:solidFill>
                <a:latin typeface="+mn-lt"/>
              </a:rPr>
              <a:t>9</a:t>
            </a:r>
            <a:endParaRPr lang="en-US" sz="1400" b="1" dirty="0">
              <a:solidFill>
                <a:schemeClr val="bg1"/>
              </a:solidFill>
              <a:latin typeface="+mn-lt"/>
            </a:endParaRPr>
          </a:p>
        </p:txBody>
      </p:sp>
      <p:sp>
        <p:nvSpPr>
          <p:cNvPr id="16" name="Oval 15"/>
          <p:cNvSpPr/>
          <p:nvPr/>
        </p:nvSpPr>
        <p:spPr>
          <a:xfrm>
            <a:off x="275572" y="4816868"/>
            <a:ext cx="288000" cy="288000"/>
          </a:xfrm>
          <a:prstGeom prst="ellipse">
            <a:avLst/>
          </a:prstGeom>
          <a:solidFill>
            <a:srgbClr val="066BB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400" b="1" dirty="0" smtClean="0">
                <a:solidFill>
                  <a:schemeClr val="bg1"/>
                </a:solidFill>
                <a:latin typeface="+mn-lt"/>
              </a:rPr>
              <a:t>10</a:t>
            </a:r>
            <a:endParaRPr lang="en-US" sz="1400" b="1" dirty="0">
              <a:solidFill>
                <a:schemeClr val="bg1"/>
              </a:solidFill>
              <a:latin typeface="+mn-lt"/>
            </a:endParaRPr>
          </a:p>
        </p:txBody>
      </p:sp>
      <p:sp>
        <p:nvSpPr>
          <p:cNvPr id="17" name="Oval 16"/>
          <p:cNvSpPr/>
          <p:nvPr/>
        </p:nvSpPr>
        <p:spPr>
          <a:xfrm>
            <a:off x="275572" y="5171142"/>
            <a:ext cx="288000" cy="288000"/>
          </a:xfrm>
          <a:prstGeom prst="ellipse">
            <a:avLst/>
          </a:prstGeom>
          <a:solidFill>
            <a:srgbClr val="066BB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400" b="1" dirty="0" smtClean="0">
                <a:solidFill>
                  <a:schemeClr val="bg1"/>
                </a:solidFill>
                <a:latin typeface="+mn-lt"/>
              </a:rPr>
              <a:t>11</a:t>
            </a:r>
            <a:endParaRPr lang="en-US" sz="1400" b="1" dirty="0">
              <a:solidFill>
                <a:schemeClr val="bg1"/>
              </a:solidFill>
              <a:latin typeface="+mn-lt"/>
            </a:endParaRPr>
          </a:p>
        </p:txBody>
      </p:sp>
      <p:sp>
        <p:nvSpPr>
          <p:cNvPr id="18" name="Oval 17"/>
          <p:cNvSpPr/>
          <p:nvPr/>
        </p:nvSpPr>
        <p:spPr>
          <a:xfrm>
            <a:off x="275572" y="5521152"/>
            <a:ext cx="288000" cy="288000"/>
          </a:xfrm>
          <a:prstGeom prst="ellipse">
            <a:avLst/>
          </a:prstGeom>
          <a:solidFill>
            <a:srgbClr val="066BB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noAutofit/>
          </a:bodyPr>
          <a:lstStyle/>
          <a:p>
            <a:pPr algn="ctr"/>
            <a:r>
              <a:rPr lang="de-DE" sz="1400" b="1" dirty="0" smtClean="0">
                <a:solidFill>
                  <a:schemeClr val="bg1"/>
                </a:solidFill>
                <a:latin typeface="+mn-lt"/>
              </a:rPr>
              <a:t>12</a:t>
            </a:r>
            <a:endParaRPr lang="en-US" sz="1400" b="1" dirty="0">
              <a:solidFill>
                <a:schemeClr val="bg1"/>
              </a:solidFill>
              <a:latin typeface="+mn-lt"/>
            </a:endParaRPr>
          </a:p>
        </p:txBody>
      </p:sp>
    </p:spTree>
    <p:extLst>
      <p:ext uri="{BB962C8B-B14F-4D97-AF65-F5344CB8AC3E}">
        <p14:creationId xmlns:p14="http://schemas.microsoft.com/office/powerpoint/2010/main" val="25993096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o5ygLssiI0WGMeqkG3T_O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PWl58d_iVUmBKL30Ptgpx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Booz">
      <a:dk1>
        <a:srgbClr val="000000"/>
      </a:dk1>
      <a:lt1>
        <a:srgbClr val="FFFFFF"/>
      </a:lt1>
      <a:dk2>
        <a:srgbClr val="939393"/>
      </a:dk2>
      <a:lt2>
        <a:srgbClr val="D90D39"/>
      </a:lt2>
      <a:accent1>
        <a:srgbClr val="4C9BDC"/>
      </a:accent1>
      <a:accent2>
        <a:srgbClr val="76B2E4"/>
      </a:accent2>
      <a:accent3>
        <a:srgbClr val="A5CCED"/>
      </a:accent3>
      <a:accent4>
        <a:srgbClr val="066BB0"/>
      </a:accent4>
      <a:accent5>
        <a:srgbClr val="DCDCDC"/>
      </a:accent5>
      <a:accent6>
        <a:srgbClr val="BFBFBF"/>
      </a:accent6>
      <a:hlink>
        <a:srgbClr val="4C9BDC"/>
      </a:hlink>
      <a:folHlink>
        <a:srgbClr val="066BB0"/>
      </a:folHlink>
    </a:clrScheme>
    <a:fontScheme name="nachsehen">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noAutofit/>
      </a:bodyPr>
      <a:lstStyle>
        <a:defPPr algn="ctr">
          <a:defRPr sz="1200" dirty="0">
            <a:latin typeface="+mn-lt"/>
          </a:defRPr>
        </a:defPPr>
      </a:lstStyle>
      <a:style>
        <a:lnRef idx="1">
          <a:schemeClr val="accent1"/>
        </a:lnRef>
        <a:fillRef idx="0">
          <a:schemeClr val="accent1"/>
        </a:fillRef>
        <a:effectRef idx="0">
          <a:schemeClr val="accent1"/>
        </a:effectRef>
        <a:fontRef idx="minor">
          <a:schemeClr val="tx1"/>
        </a:fontRef>
      </a:style>
    </a:spDef>
    <a:lnDef>
      <a:spPr>
        <a:ln>
          <a:solidFill>
            <a:srgbClr val="000000"/>
          </a:solidFill>
          <a:tailEnd type="none" w="med" len="sm"/>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90000" tIns="46800" rIns="90000" bIns="46800" rtlCol="0">
        <a:spAutoFit/>
      </a:bodyPr>
      <a:lstStyle>
        <a:defPPr>
          <a:defRPr sz="1200" dirty="0" smtClean="0">
            <a:latin typeface="Arial" pitchFamily="34" charset="0"/>
            <a:cs typeface="Arial" pitchFamily="34" charset="0"/>
          </a:defRPr>
        </a:defPPr>
      </a:lstStyle>
    </a:txDef>
  </a:objectDefaults>
  <a:extraClrSchemeLst/>
  <a:custClrLst>
    <a:custClr name="Grey 3">
      <a:srgbClr val="939393"/>
    </a:custClr>
    <a:custClr name="Grey 4">
      <a:srgbClr val="696969"/>
    </a:custClr>
    <a:custClr name="Green 1">
      <a:srgbClr val="DAF0A8"/>
    </a:custClr>
    <a:custClr name="Green 2">
      <a:srgbClr val="AFE06E"/>
    </a:custClr>
    <a:custClr name="Green 3">
      <a:srgbClr val="7DB935"/>
    </a:custClr>
    <a:custClr name="Green 4">
      <a:srgbClr val="608B2D"/>
    </a:custClr>
    <a:custClr name="Orange 1">
      <a:srgbClr val="F3CF74"/>
    </a:custClr>
    <a:custClr name="Orange 2">
      <a:srgbClr val="EFB643"/>
    </a:custClr>
    <a:custClr name="Orange 3">
      <a:srgbClr val="F18917"/>
    </a:custClr>
    <a:custClr name="Orange 4">
      <a:srgbClr val="D26308"/>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4619</Words>
  <Application>Microsoft Office PowerPoint</Application>
  <PresentationFormat>A4 Paper (210x297 mm)</PresentationFormat>
  <Paragraphs>541</Paragraphs>
  <Slides>40</Slides>
  <Notes>37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7" baseType="lpstr">
      <vt:lpstr>Arial</vt:lpstr>
      <vt:lpstr>Arial Narrow</vt:lpstr>
      <vt:lpstr>Book Antiqua</vt:lpstr>
      <vt:lpstr>Calibri</vt:lpstr>
      <vt:lpstr>Wingdings</vt:lpstr>
      <vt:lpstr>Blank</vt:lpstr>
      <vt:lpstr>think-cell Slide</vt:lpstr>
      <vt:lpstr>PowerPoint Presentation</vt:lpstr>
      <vt:lpstr>1. Wo befinden wir uns im Parlamentsjahr 2. Die bedeutendsten Geschäfte der Session 3. Besuch im Bundeshaus 4. Aktualitäten</vt:lpstr>
      <vt:lpstr>1. Wo befinden wir uns im Parlamentsjahr 2. Die bedeutendsten Geschäfte der Session 3. Besuch im Bundeshaus 4. Aktualitäten</vt:lpstr>
      <vt:lpstr>In diesem Sessionsrückblick informiere ich über die Frühjahrs-session, sowie über die Kommissionssitzungen bis dahin</vt:lpstr>
      <vt:lpstr>Eine typische Sessionswoche besteht nicht nur aus Ratsdebatten, sondern auch aus Fraktions- und Informationstreffen</vt:lpstr>
      <vt:lpstr>Der Nationalrat wird durch eine Vertreterin der FDP präsidiert,  die Vizepräsidenten vertreten die SVP und die CVP</vt:lpstr>
      <vt:lpstr>Der Ständerat wird durch einen Vertreter der SP präsidiert,  die Vizepräsidenten vertreten die FDP und die CVP</vt:lpstr>
      <vt:lpstr>1. Wo befinden wir uns im Parlamentsjahr 2. Die bedeutendsten Geschäfte der Session 3. Besuch im Bundeshaus 4. Aktualitäten</vt:lpstr>
      <vt:lpstr>Die untenstehenden Geschäfte sind die bedeutendsten der Frühjahrssession und werden nachfolgend vertieft behandelt</vt:lpstr>
      <vt:lpstr>Der Nationalrat unterstützt die Volksinitiative für Ernährungssicherheit des Bauernverbands </vt:lpstr>
      <vt:lpstr>Die knappe Mehrheit kam durch die Stimmen von CVP, BDP und einer SVP-Mehrheit sowie durch die Enthaltung der Grünen zustande</vt:lpstr>
      <vt:lpstr>Das Parlament befürwortet die Förderung von nachhaltig produziertem Holz</vt:lpstr>
      <vt:lpstr>Das Waldgesetz wurde in der Schlussab-stimmung fast einstimmig angenommen</vt:lpstr>
      <vt:lpstr>PowerPoint Presentation</vt:lpstr>
      <vt:lpstr>In der Schweiz werden unter den kantonalen Steuerregimes ausländische Erträge tiefer besteuert als inländische Erträge</vt:lpstr>
      <vt:lpstr>Sollte die Schweiz ihre Steuerpraktiken nicht anpassen –  Welche Gegenmassnahmen hätte sie zu befürchten?</vt:lpstr>
      <vt:lpstr>PowerPoint Presentation</vt:lpstr>
      <vt:lpstr>Die Finanzierung des Betriebs, Unterhalts und Ausbaus des Nationalstrassennetzes soll neu geregelt werden</vt:lpstr>
      <vt:lpstr>Die heutige zweiteilige Finanzierung der Nationalstrassen ist unflexibel, unsicher und instransparent</vt:lpstr>
      <vt:lpstr>Zudem besteht beim heutigen Modell eine jährliche Finanzierungslücke von 1,3 Milliarden Franken</vt:lpstr>
      <vt:lpstr>Der NAF sorgt für mehr Transparenz, mehr Planungs- und Realisierungssicherheit und mehr Flexibilität</vt:lpstr>
      <vt:lpstr>Der Stände-rat stimmte klar für den NAF</vt:lpstr>
      <vt:lpstr>Das Parlament spricht sich für ein jährliches Budget der Armee von fünf Milliarden Franken aus</vt:lpstr>
      <vt:lpstr>Während sich die SP enthielt, stimmte Mitte-Rechts fast geschlossen für die WEA</vt:lpstr>
      <vt:lpstr>Die Stromeffizienz-Initiative  fordert  substanzielle Verbesse-rungen  der  Stromeffizienz</vt:lpstr>
      <vt:lpstr>Die Atomausstiegsinitiative fordert für  die  bestehenden  Atomkraftwerke  maximale  Laufzeiten von 45 Jahren</vt:lpstr>
      <vt:lpstr>Die Überwachung des Post- und Fernmeldeverkehrs soll auch bei der Verwendung neuer Technologien gewährleistet sein</vt:lpstr>
      <vt:lpstr>Die Grünen, sowie vereinzelte SVP- und SP-Nationalräte stimmten gegen das BÜPF</vt:lpstr>
      <vt:lpstr>Das Heilmittelgesetz  wurde nach zehn Jahren seines Bestehens in ausgewählten Punkten revidiert</vt:lpstr>
      <vt:lpstr>Das revidierte Heilmittelgesetz wurde fast einstimmig angenommen</vt:lpstr>
      <vt:lpstr>Eine öffentlich-rechtliche Anstalt des Bundes soll in Zukunft für die Innovationsförderung zuständig sein</vt:lpstr>
      <vt:lpstr>Mehr gespeicherte Strafdaten  und massvolle Ausdehnung der Zugangsrechte im Strafregister-Informationssystem</vt:lpstr>
      <vt:lpstr>Zahlreiche weitere Geschäfte wurden behandelt (1/3)</vt:lpstr>
      <vt:lpstr>Zahlreiche weitere Geschäfte wurden behandelt (2/3)</vt:lpstr>
      <vt:lpstr>Zahlreiche weitere Geschäfte wurden behandelt (3/3)</vt:lpstr>
      <vt:lpstr>1. Wo befinden wir uns im Parlamentsjahr 2. Die bedeutendsten Geschäfte der Session 3. Besuch im Bundeshaus 4. Aktualitäten</vt:lpstr>
      <vt:lpstr>Ein Besuch im Bundeshaus ist während den Sessionen jederzeit möglich – ich würde mich sehr darüber freuen!</vt:lpstr>
      <vt:lpstr>1. Wo befinden wir uns im Parlamentsjahr 2. Die bedeutendsten Geschäfte der Session 3. Besuch im Bundeshaus 4. Aktualitäten</vt:lpstr>
      <vt:lpstr>Am 5. Juni NEIN zum Asylgesetz: Ausbau der Willkommens-kultur stoppen – Nein zu Gratisanwälten und Enteignungen </vt:lpstr>
      <vt:lpstr>PowerPoint Presentation</vt:lpstr>
    </vt:vector>
  </TitlesOfParts>
  <Company>Booz &amp;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Aeschi, Thomas</dc:creator>
  <cp:lastModifiedBy>Thomas Aeschi</cp:lastModifiedBy>
  <cp:revision>1039</cp:revision>
  <cp:lastPrinted>2015-12-21T11:06:20Z</cp:lastPrinted>
  <dcterms:created xsi:type="dcterms:W3CDTF">2011-12-20T10:47:28Z</dcterms:created>
  <dcterms:modified xsi:type="dcterms:W3CDTF">2016-03-23T15:49:31Z</dcterms:modified>
</cp:coreProperties>
</file>