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357" r:id="rId2"/>
    <p:sldId id="334" r:id="rId3"/>
    <p:sldId id="339" r:id="rId4"/>
    <p:sldId id="359" r:id="rId5"/>
    <p:sldId id="354" r:id="rId6"/>
    <p:sldId id="353" r:id="rId7"/>
    <p:sldId id="344" r:id="rId8"/>
    <p:sldId id="345" r:id="rId9"/>
    <p:sldId id="346" r:id="rId10"/>
    <p:sldId id="347" r:id="rId11"/>
    <p:sldId id="348" r:id="rId12"/>
    <p:sldId id="319" r:id="rId13"/>
    <p:sldId id="350" r:id="rId14"/>
    <p:sldId id="328" r:id="rId15"/>
    <p:sldId id="338" r:id="rId16"/>
    <p:sldId id="356" r:id="rId17"/>
    <p:sldId id="322" r:id="rId18"/>
    <p:sldId id="360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2D050"/>
    <a:srgbClr val="FF9933"/>
    <a:srgbClr val="FFCC00"/>
    <a:srgbClr val="FFFFCC"/>
    <a:srgbClr val="66FF99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90510" autoAdjust="0"/>
  </p:normalViewPr>
  <p:slideViewPr>
    <p:cSldViewPr>
      <p:cViewPr varScale="1">
        <p:scale>
          <a:sx n="78" d="100"/>
          <a:sy n="78" d="100"/>
        </p:scale>
        <p:origin x="-170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11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o%20Zanetti\Documents\11%20Verschiedenes\zac\Zanetti\Trash\Demographische%20Entwicklung%20I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03043411843128"/>
          <c:y val="5.4491610604850527E-2"/>
          <c:w val="0.76395712976335961"/>
          <c:h val="0.87469294066130199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Tabelle3!$G$10</c:f>
              <c:strCache>
                <c:ptCount val="1"/>
                <c:pt idx="0">
                  <c:v>bis 19</c:v>
                </c:pt>
              </c:strCache>
            </c:strRef>
          </c:tx>
          <c:spPr>
            <a:solidFill>
              <a:srgbClr val="FFFFCC"/>
            </a:solidFill>
            <a:ln>
              <a:miter lim="800000"/>
            </a:ln>
          </c:spPr>
          <c:invertIfNegative val="0"/>
          <c:dLbls>
            <c:txPr>
              <a:bodyPr/>
              <a:lstStyle/>
              <a:p>
                <a:pPr algn="ctr">
                  <a:defRPr lang="de-CH" sz="2400" b="1" i="0" u="none" strike="noStrike" kern="1200" baseline="0">
                    <a:solidFill>
                      <a:srgbClr val="0000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Tabelle3!$H$5:$K$5</c:f>
              <c:numCache>
                <c:formatCode>General</c:formatCode>
                <c:ptCount val="4"/>
                <c:pt idx="0">
                  <c:v>1900</c:v>
                </c:pt>
                <c:pt idx="1">
                  <c:v>1950</c:v>
                </c:pt>
                <c:pt idx="2">
                  <c:v>2000</c:v>
                </c:pt>
                <c:pt idx="3">
                  <c:v>2050</c:v>
                </c:pt>
              </c:numCache>
            </c:numRef>
          </c:cat>
          <c:val>
            <c:numRef>
              <c:f>Tabelle3!$H$10:$K$10</c:f>
              <c:numCache>
                <c:formatCode>General</c:formatCode>
                <c:ptCount val="4"/>
                <c:pt idx="0">
                  <c:v>40.5</c:v>
                </c:pt>
                <c:pt idx="1">
                  <c:v>30.5</c:v>
                </c:pt>
                <c:pt idx="2">
                  <c:v>23.5</c:v>
                </c:pt>
                <c:pt idx="3">
                  <c:v>20.2</c:v>
                </c:pt>
              </c:numCache>
            </c:numRef>
          </c:val>
        </c:ser>
        <c:ser>
          <c:idx val="3"/>
          <c:order val="1"/>
          <c:tx>
            <c:strRef>
              <c:f>Tabelle3!$G$9</c:f>
              <c:strCache>
                <c:ptCount val="1"/>
                <c:pt idx="0">
                  <c:v>20-39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 algn="ctr">
                  <a:defRPr lang="de-CH" sz="2400" b="1" i="0" u="none" strike="noStrike" kern="1200" baseline="0">
                    <a:solidFill>
                      <a:srgbClr val="0000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Tabelle3!$H$5:$K$5</c:f>
              <c:numCache>
                <c:formatCode>General</c:formatCode>
                <c:ptCount val="4"/>
                <c:pt idx="0">
                  <c:v>1900</c:v>
                </c:pt>
                <c:pt idx="1">
                  <c:v>1950</c:v>
                </c:pt>
                <c:pt idx="2">
                  <c:v>2000</c:v>
                </c:pt>
                <c:pt idx="3">
                  <c:v>2050</c:v>
                </c:pt>
              </c:numCache>
            </c:numRef>
          </c:cat>
          <c:val>
            <c:numRef>
              <c:f>Tabelle3!$H$9:$K$9</c:f>
              <c:numCache>
                <c:formatCode>General</c:formatCode>
                <c:ptCount val="4"/>
                <c:pt idx="0">
                  <c:v>31.1</c:v>
                </c:pt>
                <c:pt idx="1">
                  <c:v>29.1</c:v>
                </c:pt>
                <c:pt idx="2">
                  <c:v>28.9</c:v>
                </c:pt>
                <c:pt idx="3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Tabelle3!$G$8</c:f>
              <c:strCache>
                <c:ptCount val="1"/>
                <c:pt idx="0">
                  <c:v>40-64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Tabelle3!$H$5:$K$5</c:f>
              <c:numCache>
                <c:formatCode>General</c:formatCode>
                <c:ptCount val="4"/>
                <c:pt idx="0">
                  <c:v>1900</c:v>
                </c:pt>
                <c:pt idx="1">
                  <c:v>1950</c:v>
                </c:pt>
                <c:pt idx="2">
                  <c:v>2000</c:v>
                </c:pt>
                <c:pt idx="3">
                  <c:v>2050</c:v>
                </c:pt>
              </c:numCache>
            </c:numRef>
          </c:cat>
          <c:val>
            <c:numRef>
              <c:f>Tabelle3!$H$8:$K$8</c:f>
              <c:numCache>
                <c:formatCode>General</c:formatCode>
                <c:ptCount val="4"/>
                <c:pt idx="0">
                  <c:v>22.5</c:v>
                </c:pt>
                <c:pt idx="1">
                  <c:v>30.8</c:v>
                </c:pt>
                <c:pt idx="2">
                  <c:v>32.299999999999997</c:v>
                </c:pt>
                <c:pt idx="3">
                  <c:v>30</c:v>
                </c:pt>
              </c:numCache>
            </c:numRef>
          </c:val>
        </c:ser>
        <c:ser>
          <c:idx val="1"/>
          <c:order val="3"/>
          <c:tx>
            <c:strRef>
              <c:f>Tabelle3!$G$7</c:f>
              <c:strCache>
                <c:ptCount val="1"/>
                <c:pt idx="0">
                  <c:v>65-79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Tabelle3!$H$5:$K$5</c:f>
              <c:numCache>
                <c:formatCode>General</c:formatCode>
                <c:ptCount val="4"/>
                <c:pt idx="0">
                  <c:v>1900</c:v>
                </c:pt>
                <c:pt idx="1">
                  <c:v>1950</c:v>
                </c:pt>
                <c:pt idx="2">
                  <c:v>2000</c:v>
                </c:pt>
                <c:pt idx="3">
                  <c:v>2050</c:v>
                </c:pt>
              </c:numCache>
            </c:numRef>
          </c:cat>
          <c:val>
            <c:numRef>
              <c:f>Tabelle3!$H$7:$K$7</c:f>
              <c:numCache>
                <c:formatCode>General</c:formatCode>
                <c:ptCount val="4"/>
                <c:pt idx="0">
                  <c:v>5.3</c:v>
                </c:pt>
                <c:pt idx="1">
                  <c:v>8.4</c:v>
                </c:pt>
                <c:pt idx="2">
                  <c:v>11.3</c:v>
                </c:pt>
                <c:pt idx="3">
                  <c:v>14.8</c:v>
                </c:pt>
              </c:numCache>
            </c:numRef>
          </c:val>
        </c:ser>
        <c:ser>
          <c:idx val="0"/>
          <c:order val="4"/>
          <c:tx>
            <c:strRef>
              <c:f>Tabelle3!$G$6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502471947561383E-4"/>
                  <c:y val="-2.7918220752820497E-2"/>
                </c:manualLayout>
              </c:layout>
              <c:spPr/>
              <c:txPr>
                <a:bodyPr/>
                <a:lstStyle/>
                <a:p>
                  <a:pPr algn="ctr">
                    <a:defRPr lang="de-CH" sz="2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046161537606123E-3"/>
                  <c:y val="-3.1056456197021139E-2"/>
                </c:manualLayout>
              </c:layout>
              <c:spPr/>
              <c:txPr>
                <a:bodyPr/>
                <a:lstStyle/>
                <a:p>
                  <a:pPr algn="ctr">
                    <a:defRPr lang="de-CH" sz="2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de-CH" sz="2400" b="1" i="0" u="none" strike="noStrike" kern="1200" baseline="0">
                    <a:solidFill>
                      <a:srgbClr val="0000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Tabelle3!$H$5:$K$5</c:f>
              <c:numCache>
                <c:formatCode>General</c:formatCode>
                <c:ptCount val="4"/>
                <c:pt idx="0">
                  <c:v>1900</c:v>
                </c:pt>
                <c:pt idx="1">
                  <c:v>1950</c:v>
                </c:pt>
                <c:pt idx="2">
                  <c:v>2000</c:v>
                </c:pt>
                <c:pt idx="3">
                  <c:v>2050</c:v>
                </c:pt>
              </c:numCache>
            </c:numRef>
          </c:cat>
          <c:val>
            <c:numRef>
              <c:f>Tabelle3!$H$6:$K$6</c:f>
              <c:numCache>
                <c:formatCode>General</c:formatCode>
                <c:ptCount val="4"/>
                <c:pt idx="0">
                  <c:v>0.5</c:v>
                </c:pt>
                <c:pt idx="1">
                  <c:v>1.2</c:v>
                </c:pt>
                <c:pt idx="2">
                  <c:v>4.0999999999999996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03621120"/>
        <c:axId val="44672704"/>
      </c:barChart>
      <c:catAx>
        <c:axId val="1036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44672704"/>
        <c:crosses val="autoZero"/>
        <c:auto val="1"/>
        <c:lblAlgn val="ctr"/>
        <c:lblOffset val="100"/>
        <c:noMultiLvlLbl val="0"/>
      </c:catAx>
      <c:valAx>
        <c:axId val="446727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36211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2257492223086324E-2"/>
          <c:y val="0"/>
          <c:w val="0.22547551022859322"/>
          <c:h val="0.9852411261334495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086536976995524E-2"/>
          <c:y val="3.4398026635559444E-2"/>
          <c:w val="0.9539134630230045"/>
          <c:h val="0.88711431904345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4575974570318632E-3"/>
                  <c:y val="-1.714701452924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Tabelle1!$B$1:$F$1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2016</c:v>
                </c:pt>
              </c:numCache>
            </c:num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72.400000000000006</c:v>
                </c:pt>
                <c:pt idx="1">
                  <c:v>74.099999999999994</c:v>
                </c:pt>
                <c:pt idx="2">
                  <c:v>77.400000000000006</c:v>
                </c:pt>
                <c:pt idx="3">
                  <c:v>80.3</c:v>
                </c:pt>
                <c:pt idx="4">
                  <c:v>81.5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151949140637265E-3"/>
                  <c:y val="-1.959697379303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Tabelle1!$B$1:$F$1</c:f>
              <c:numCache>
                <c:formatCode>General</c:formatCode>
                <c:ptCount val="5"/>
                <c:pt idx="0">
                  <c:v>1981</c:v>
                </c:pt>
                <c:pt idx="1">
                  <c:v>1991</c:v>
                </c:pt>
                <c:pt idx="2">
                  <c:v>2001</c:v>
                </c:pt>
                <c:pt idx="3">
                  <c:v>2011</c:v>
                </c:pt>
                <c:pt idx="4">
                  <c:v>2016</c:v>
                </c:pt>
              </c:numCache>
            </c:num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79.2</c:v>
                </c:pt>
                <c:pt idx="1">
                  <c:v>81.2</c:v>
                </c:pt>
                <c:pt idx="2">
                  <c:v>83.1</c:v>
                </c:pt>
                <c:pt idx="3">
                  <c:v>84.7</c:v>
                </c:pt>
                <c:pt idx="4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10688"/>
        <c:axId val="44675008"/>
      </c:barChart>
      <c:catAx>
        <c:axId val="1098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de-DE"/>
          </a:p>
        </c:txPr>
        <c:crossAx val="44675008"/>
        <c:crosses val="autoZero"/>
        <c:auto val="1"/>
        <c:lblAlgn val="ctr"/>
        <c:lblOffset val="100"/>
        <c:noMultiLvlLbl val="0"/>
      </c:catAx>
      <c:valAx>
        <c:axId val="4467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10981068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9236609155456551E-2"/>
          <c:y val="7.0063395733807349E-2"/>
          <c:w val="0.94161266287216938"/>
          <c:h val="9.164645286326209E-2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83FFC7F-6461-4F38-8C68-0E8D6DDEE47B}" type="datetimeFigureOut">
              <a:rPr lang="de-CH" smtClean="0"/>
              <a:t>15.08.2017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283C5F9-C867-4C63-B6AD-D31AD6C7298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96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FF890C0-469B-4E76-A435-60416FF63177}" type="datetimeFigureOut">
              <a:rPr lang="de-CH" smtClean="0"/>
              <a:t>15.08.2017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11C22FC-D3EC-43B4-92CC-4D94864DF4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530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entis.ch/d/julia_gerberrueegg1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3600" b="1" dirty="0"/>
              <a:t>1. Säule AHV </a:t>
            </a:r>
            <a:r>
              <a:rPr lang="de-CH" sz="3600" dirty="0"/>
              <a:t>Umlageverfahren</a:t>
            </a:r>
          </a:p>
          <a:p>
            <a:r>
              <a:rPr lang="de-CH" sz="3600" b="1" dirty="0"/>
              <a:t>2. Säule Berufliche Vorsorge, Pensionskasse </a:t>
            </a:r>
            <a:r>
              <a:rPr lang="de-CH" sz="3600" dirty="0"/>
              <a:t>Kapitaldeckungsverfahren, eingeführt 1985, seit 32 Jahren ein Erfolgsmodell.</a:t>
            </a:r>
          </a:p>
          <a:p>
            <a:endParaRPr lang="de-CH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028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Zitat von </a:t>
            </a:r>
            <a:r>
              <a:rPr lang="de-CH" b="1" dirty="0">
                <a:hlinkClick r:id="rId3"/>
              </a:rPr>
              <a:t>Julia Gerber Rüegg</a:t>
            </a:r>
            <a:r>
              <a:rPr lang="de-CH" b="1" dirty="0"/>
              <a:t> SP</a:t>
            </a:r>
            <a:r>
              <a:rPr lang="de-CH" dirty="0"/>
              <a:t> </a:t>
            </a:r>
          </a:p>
          <a:p>
            <a:pPr defTabSz="921167">
              <a:defRPr/>
            </a:pPr>
            <a:endParaRPr lang="de-CH" dirty="0"/>
          </a:p>
          <a:p>
            <a:pPr defTabSz="921167">
              <a:defRPr/>
            </a:pPr>
            <a:r>
              <a:rPr lang="de-CH" dirty="0"/>
              <a:t>Darum, meine ich, ist es an der Zeit, </a:t>
            </a:r>
            <a:r>
              <a:rPr lang="de-CH" b="1" dirty="0"/>
              <a:t>vom Dreisäulensystem langsam aber sicher Abschied zu nehmen und laut über eine Volkspension nach dem Modell der AVH nachzudenken, </a:t>
            </a:r>
            <a:r>
              <a:rPr lang="de-CH" dirty="0"/>
              <a:t>bevor es zu spät ist. Ein Umbau vom Dreisäulensystem in eine Volkspension ist ein anspruchsvolles Projekt, das seine Zeit braucht. </a:t>
            </a:r>
          </a:p>
          <a:p>
            <a:endParaRPr lang="de-CH" dirty="0" smtClean="0"/>
          </a:p>
          <a:p>
            <a:pPr defTabSz="921167">
              <a:defRPr/>
            </a:pPr>
            <a:endParaRPr lang="de-CH" dirty="0" smtClean="0"/>
          </a:p>
          <a:p>
            <a:pPr defTabSz="921167">
              <a:defRPr/>
            </a:pPr>
            <a:r>
              <a:rPr lang="de-CH" dirty="0" smtClean="0"/>
              <a:t>http://www.vimentis.ch/d/dialog/readarticle/zeit-fuer-die-volkspension/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269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6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>
          <a:xfrm>
            <a:off x="679768" y="4715908"/>
            <a:ext cx="5438140" cy="430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56" indent="-518156">
              <a:buAutoNum type="arabicPeriod"/>
            </a:pPr>
            <a:r>
              <a:rPr lang="de-CH" sz="1800" b="1" dirty="0"/>
              <a:t>SP gibt selber Realer Erhöhung und Rentenverbesserung  zu.</a:t>
            </a:r>
          </a:p>
          <a:p>
            <a:pPr marL="518156" indent="-518156">
              <a:buAutoNum type="arabicPeriod"/>
            </a:pPr>
            <a:r>
              <a:rPr lang="de-CH" sz="1800" b="1" dirty="0"/>
              <a:t>Es resultiert ein Riesenloch in der Finanzierung</a:t>
            </a:r>
          </a:p>
          <a:p>
            <a:pPr marL="518156" indent="-518156">
              <a:buAutoNum type="arabicPeriod"/>
            </a:pPr>
            <a:r>
              <a:rPr lang="de-CH" sz="1800" b="1" dirty="0"/>
              <a:t>Es gibt keinen Anreiz länger zu arbeiten</a:t>
            </a:r>
          </a:p>
          <a:p>
            <a:pPr marL="518156" indent="-518156">
              <a:buAutoNum type="arabicPeriod"/>
            </a:pPr>
            <a:r>
              <a:rPr lang="de-CH" sz="1800" b="1" dirty="0"/>
              <a:t>Reform ist aus dem Lot, superknappe 101:91 Abstimmung im Parlament, keine Respektierung des negativen Volksentscheides zur AHV plus.</a:t>
            </a:r>
          </a:p>
          <a:p>
            <a:pPr>
              <a:spcAft>
                <a:spcPts val="1000"/>
              </a:spcAft>
            </a:pPr>
            <a:r>
              <a:rPr lang="de-CH" b="1" dirty="0" smtClean="0">
                <a:solidFill>
                  <a:srgbClr val="E6007E"/>
                </a:solidFill>
                <a:latin typeface="Linotype Univers 320 CnLight"/>
                <a:cs typeface="Arial" panose="020B0604020202020204" pitchFamily="34" charset="0"/>
              </a:rPr>
              <a:t>Was </a:t>
            </a:r>
            <a:r>
              <a:rPr lang="de-CH" b="1" dirty="0">
                <a:solidFill>
                  <a:srgbClr val="E6007E"/>
                </a:solidFill>
                <a:latin typeface="Linotype Univers 320 CnLight"/>
                <a:cs typeface="Arial" panose="020B0604020202020204" pitchFamily="34" charset="0"/>
              </a:rPr>
              <a:t>die AV2020 liefert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Brandbeschleuniger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 </a:t>
            </a:r>
            <a:r>
              <a:rPr lang="de-CH" dirty="0">
                <a:latin typeface="Linotype Univers 320 CnLight"/>
              </a:rPr>
              <a:t>Die «Reform</a:t>
            </a:r>
            <a:r>
              <a:rPr lang="de-CH" dirty="0" smtClean="0">
                <a:latin typeface="Linotype Univers 320 CnLight"/>
              </a:rPr>
              <a:t>» </a:t>
            </a:r>
            <a:r>
              <a:rPr lang="de-CH" dirty="0">
                <a:latin typeface="Linotype Univers 320 CnLight"/>
              </a:rPr>
              <a:t>vergrössert das </a:t>
            </a:r>
            <a:r>
              <a:rPr lang="de-CH" dirty="0" smtClean="0">
                <a:latin typeface="Linotype Univers 320 CnLight"/>
              </a:rPr>
              <a:t>Problem </a:t>
            </a:r>
            <a:r>
              <a:rPr lang="de-CH" dirty="0">
                <a:latin typeface="Linotype Univers 320 CnLight"/>
              </a:rPr>
              <a:t>der AHV noch, anstatt es zu verkleinern. </a:t>
            </a:r>
            <a:endParaRPr lang="de-CH" dirty="0" smtClean="0">
              <a:latin typeface="Linotype Univers 320 CnLight"/>
            </a:endParaRP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Nicht 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enkeltauglich: </a:t>
            </a:r>
            <a:r>
              <a:rPr lang="de-CH" dirty="0">
                <a:latin typeface="Linotype Univers 320 CnLight"/>
              </a:rPr>
              <a:t>Spätestens 2025 muss die nächste Reform </a:t>
            </a:r>
            <a:r>
              <a:rPr lang="de-CH" dirty="0" smtClean="0">
                <a:latin typeface="Linotype Univers 320 CnLight"/>
              </a:rPr>
              <a:t>wirken! Probleme auf die Jungen abzuschieben ist keine Lösung.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Papiertiger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 </a:t>
            </a:r>
            <a:r>
              <a:rPr lang="de-CH" dirty="0">
                <a:latin typeface="Linotype Univers 320 CnLight"/>
              </a:rPr>
              <a:t>Das </a:t>
            </a:r>
            <a:r>
              <a:rPr lang="de-CH" dirty="0" smtClean="0">
                <a:latin typeface="Linotype Univers 320 CnLight"/>
              </a:rPr>
              <a:t>Kompensationsmodell ist kompliziert und bürokratisch. </a:t>
            </a:r>
            <a:r>
              <a:rPr lang="de-CH" dirty="0">
                <a:latin typeface="Linotype Univers 320 CnLight"/>
              </a:rPr>
              <a:t>Der AHV-Zuschlag führt zu einer </a:t>
            </a:r>
            <a:r>
              <a:rPr lang="de-CH" dirty="0" smtClean="0">
                <a:latin typeface="Linotype Univers 320 CnLight"/>
              </a:rPr>
              <a:t>Zweiklassen-Rentnergesellschaft.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err="1" smtClean="0">
                <a:solidFill>
                  <a:srgbClr val="312783"/>
                </a:solidFill>
                <a:latin typeface="Linotype Univers 320 CnLight"/>
              </a:rPr>
              <a:t>AHVplus</a:t>
            </a: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-Zwängerei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</a:t>
            </a:r>
            <a:r>
              <a:rPr lang="de-CH" dirty="0">
                <a:solidFill>
                  <a:srgbClr val="312783"/>
                </a:solidFill>
                <a:latin typeface="Linotype Univers 320 CnLight"/>
              </a:rPr>
              <a:t> </a:t>
            </a:r>
            <a:r>
              <a:rPr lang="de-CH" dirty="0">
                <a:latin typeface="Linotype Univers 320 CnLight"/>
              </a:rPr>
              <a:t>Für den Giesskannenausbau der AHV müssen Viele bezahlen, aber nur Wenige erhalten effektiv mehr.</a:t>
            </a:r>
          </a:p>
        </p:txBody>
      </p:sp>
    </p:spTree>
    <p:extLst>
      <p:ext uri="{BB962C8B-B14F-4D97-AF65-F5344CB8AC3E}">
        <p14:creationId xmlns:p14="http://schemas.microsoft.com/office/powerpoint/2010/main" val="170602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4000" dirty="0"/>
              <a:t>1978 erhielt eine Pensionskasse 5% Zinsen von der Bank.</a:t>
            </a:r>
          </a:p>
          <a:p>
            <a:r>
              <a:rPr lang="de-CH" sz="4000" dirty="0"/>
              <a:t>Heute muss die  PK dafür  0.75 % Negativzinsen darauf bezahlen.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71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83" indent="-460583">
              <a:buFont typeface="Arial" panose="020B0604020202020204" pitchFamily="34" charset="0"/>
              <a:buChar char="•"/>
            </a:pPr>
            <a:r>
              <a:rPr lang="de-CH" sz="2800" dirty="0"/>
              <a:t>Die Mehrwertsteuer wird NIE mehr weggehen.</a:t>
            </a:r>
          </a:p>
          <a:p>
            <a:pPr marL="460583" indent="-460583">
              <a:buFont typeface="Arial" panose="020B0604020202020204" pitchFamily="34" charset="0"/>
              <a:buChar char="•"/>
            </a:pPr>
            <a:r>
              <a:rPr lang="de-CH" sz="2800" dirty="0"/>
              <a:t>Höhere Lohnnebenkosten (07.%) führen zu höheren Produktionskosten</a:t>
            </a:r>
          </a:p>
          <a:p>
            <a:pPr marL="460583" indent="-460583">
              <a:buFont typeface="Arial" panose="020B0604020202020204" pitchFamily="34" charset="0"/>
              <a:buChar char="•"/>
            </a:pPr>
            <a:r>
              <a:rPr lang="de-CH" sz="2800" dirty="0"/>
              <a:t>Dies schwächt den Produktionsstandort Schweiz.</a:t>
            </a:r>
          </a:p>
          <a:p>
            <a:pPr marL="460583" indent="-460583">
              <a:buFont typeface="Arial" panose="020B0604020202020204" pitchFamily="34" charset="0"/>
              <a:buChar char="•"/>
            </a:pPr>
            <a:r>
              <a:rPr lang="de-CH" sz="2800" dirty="0"/>
              <a:t>Dies gefährdet unsere Arbeitsplätze.</a:t>
            </a:r>
          </a:p>
          <a:p>
            <a:endParaRPr lang="de-CH" sz="2800" dirty="0"/>
          </a:p>
          <a:p>
            <a:endParaRPr lang="de-CH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676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«Vogel friss oder stirb» 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Erpressung, kein Plan B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Mogelpackung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Monsterreform mit Giftpillen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Sich nicht erpressen lassen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Kein akzeptabler Kompromiss (Diktat Ständerat an Nationalrat)</a:t>
            </a:r>
          </a:p>
          <a:p>
            <a:pPr marL="345437" indent="-345437">
              <a:buFont typeface="Arial" panose="020B0604020202020204" pitchFamily="34" charset="0"/>
              <a:buChar char="•"/>
            </a:pPr>
            <a:r>
              <a:rPr lang="de-CH" sz="2400" dirty="0"/>
              <a:t>Weichen nicht in Richtung Abgrund 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64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16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>
          <a:xfrm>
            <a:off x="679768" y="4715908"/>
            <a:ext cx="5438140" cy="430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56" indent="-518156">
              <a:buAutoNum type="arabicPeriod"/>
            </a:pPr>
            <a:r>
              <a:rPr lang="de-CH" sz="1800" b="1" dirty="0"/>
              <a:t>SP gibt selber Realer Erhöhung und Rentenverbesserung  zu.</a:t>
            </a:r>
          </a:p>
          <a:p>
            <a:pPr marL="518156" indent="-518156">
              <a:buAutoNum type="arabicPeriod"/>
            </a:pPr>
            <a:r>
              <a:rPr lang="de-CH" sz="1800" b="1" dirty="0"/>
              <a:t>Es resultiert ein Riesenloch in der Finanzierung</a:t>
            </a:r>
          </a:p>
          <a:p>
            <a:pPr marL="518156" indent="-518156">
              <a:buAutoNum type="arabicPeriod"/>
            </a:pPr>
            <a:r>
              <a:rPr lang="de-CH" sz="1800" b="1" dirty="0"/>
              <a:t>Es gibt keinen Anreiz länger zu arbeiten</a:t>
            </a:r>
          </a:p>
          <a:p>
            <a:pPr marL="518156" indent="-518156">
              <a:buAutoNum type="arabicPeriod"/>
            </a:pPr>
            <a:r>
              <a:rPr lang="de-CH" sz="1800" b="1" dirty="0"/>
              <a:t>Reform ist aus dem Lot, superknappe 101:91 Abstimmung im Parlament, keine Respektierung des negativen Volksentscheides zur AHV plus.</a:t>
            </a:r>
          </a:p>
          <a:p>
            <a:pPr>
              <a:spcAft>
                <a:spcPts val="1000"/>
              </a:spcAft>
            </a:pPr>
            <a:r>
              <a:rPr lang="de-CH" b="1" dirty="0" smtClean="0">
                <a:solidFill>
                  <a:srgbClr val="E6007E"/>
                </a:solidFill>
                <a:latin typeface="Linotype Univers 320 CnLight"/>
                <a:cs typeface="Arial" panose="020B0604020202020204" pitchFamily="34" charset="0"/>
              </a:rPr>
              <a:t>Was </a:t>
            </a:r>
            <a:r>
              <a:rPr lang="de-CH" b="1" dirty="0">
                <a:solidFill>
                  <a:srgbClr val="E6007E"/>
                </a:solidFill>
                <a:latin typeface="Linotype Univers 320 CnLight"/>
                <a:cs typeface="Arial" panose="020B0604020202020204" pitchFamily="34" charset="0"/>
              </a:rPr>
              <a:t>die AV2020 liefert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Brandbeschleuniger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 </a:t>
            </a:r>
            <a:r>
              <a:rPr lang="de-CH" dirty="0">
                <a:latin typeface="Linotype Univers 320 CnLight"/>
              </a:rPr>
              <a:t>Die «Reform</a:t>
            </a:r>
            <a:r>
              <a:rPr lang="de-CH" dirty="0" smtClean="0">
                <a:latin typeface="Linotype Univers 320 CnLight"/>
              </a:rPr>
              <a:t>» </a:t>
            </a:r>
            <a:r>
              <a:rPr lang="de-CH" dirty="0">
                <a:latin typeface="Linotype Univers 320 CnLight"/>
              </a:rPr>
              <a:t>vergrössert das </a:t>
            </a:r>
            <a:r>
              <a:rPr lang="de-CH" dirty="0" smtClean="0">
                <a:latin typeface="Linotype Univers 320 CnLight"/>
              </a:rPr>
              <a:t>Problem </a:t>
            </a:r>
            <a:r>
              <a:rPr lang="de-CH" dirty="0">
                <a:latin typeface="Linotype Univers 320 CnLight"/>
              </a:rPr>
              <a:t>der AHV noch, anstatt es zu verkleinern. </a:t>
            </a:r>
            <a:endParaRPr lang="de-CH" dirty="0" smtClean="0">
              <a:latin typeface="Linotype Univers 320 CnLight"/>
            </a:endParaRP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Nicht 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enkeltauglich: </a:t>
            </a:r>
            <a:r>
              <a:rPr lang="de-CH" dirty="0">
                <a:latin typeface="Linotype Univers 320 CnLight"/>
              </a:rPr>
              <a:t>Spätestens 2025 muss die nächste Reform </a:t>
            </a:r>
            <a:r>
              <a:rPr lang="de-CH" dirty="0" smtClean="0">
                <a:latin typeface="Linotype Univers 320 CnLight"/>
              </a:rPr>
              <a:t>wirken! Probleme auf die Jungen abzuschieben ist keine Lösung.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Papiertiger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 </a:t>
            </a:r>
            <a:r>
              <a:rPr lang="de-CH" dirty="0">
                <a:latin typeface="Linotype Univers 320 CnLight"/>
              </a:rPr>
              <a:t>Das </a:t>
            </a:r>
            <a:r>
              <a:rPr lang="de-CH" dirty="0" smtClean="0">
                <a:latin typeface="Linotype Univers 320 CnLight"/>
              </a:rPr>
              <a:t>Kompensationsmodell ist kompliziert und bürokratisch. </a:t>
            </a:r>
            <a:r>
              <a:rPr lang="de-CH" dirty="0">
                <a:latin typeface="Linotype Univers 320 CnLight"/>
              </a:rPr>
              <a:t>Der AHV-Zuschlag führt zu einer </a:t>
            </a:r>
            <a:r>
              <a:rPr lang="de-CH" dirty="0" smtClean="0">
                <a:latin typeface="Linotype Univers 320 CnLight"/>
              </a:rPr>
              <a:t>Zweiklassen-Rentnergesellschaft.</a:t>
            </a:r>
          </a:p>
          <a:p>
            <a:pPr marL="85721" indent="-85721">
              <a:spcAft>
                <a:spcPts val="1200"/>
              </a:spcAft>
              <a:buClr>
                <a:srgbClr val="074EA1"/>
              </a:buClr>
              <a:buFont typeface="Arial" panose="020B0604020202020204" pitchFamily="34" charset="0"/>
              <a:buChar char="›"/>
            </a:pPr>
            <a:r>
              <a:rPr lang="de-CH" b="1" dirty="0" err="1" smtClean="0">
                <a:solidFill>
                  <a:srgbClr val="312783"/>
                </a:solidFill>
                <a:latin typeface="Linotype Univers 320 CnLight"/>
              </a:rPr>
              <a:t>AHVplus</a:t>
            </a:r>
            <a:r>
              <a:rPr lang="de-CH" b="1" dirty="0" smtClean="0">
                <a:solidFill>
                  <a:srgbClr val="312783"/>
                </a:solidFill>
                <a:latin typeface="Linotype Univers 320 CnLight"/>
              </a:rPr>
              <a:t>-Zwängerei</a:t>
            </a:r>
            <a:r>
              <a:rPr lang="de-CH" b="1" dirty="0">
                <a:solidFill>
                  <a:srgbClr val="312783"/>
                </a:solidFill>
                <a:latin typeface="Linotype Univers 320 CnLight"/>
              </a:rPr>
              <a:t>:</a:t>
            </a:r>
            <a:r>
              <a:rPr lang="de-CH" dirty="0">
                <a:solidFill>
                  <a:srgbClr val="312783"/>
                </a:solidFill>
                <a:latin typeface="Linotype Univers 320 CnLight"/>
              </a:rPr>
              <a:t> </a:t>
            </a:r>
            <a:r>
              <a:rPr lang="de-CH" dirty="0">
                <a:latin typeface="Linotype Univers 320 CnLight"/>
              </a:rPr>
              <a:t>Für den Giesskannenausbau der AHV müssen Viele bezahlen, aber nur Wenige erhalten effektiv mehr.</a:t>
            </a:r>
          </a:p>
        </p:txBody>
      </p:sp>
    </p:spTree>
    <p:extLst>
      <p:ext uri="{BB962C8B-B14F-4D97-AF65-F5344CB8AC3E}">
        <p14:creationId xmlns:p14="http://schemas.microsoft.com/office/powerpoint/2010/main" val="170602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908"/>
            <a:ext cx="6117907" cy="4467701"/>
          </a:xfrm>
        </p:spPr>
        <p:txBody>
          <a:bodyPr/>
          <a:lstStyle/>
          <a:p>
            <a:r>
              <a:rPr lang="de-CH" sz="1800" dirty="0"/>
              <a:t>Die SVP Parlamentarier, insbesondere die Mitglieder der SGK (Kommission für soziale Sicherheit und Gesundheit) stehen mit konstruktiven Lösungsansätzen bereit.</a:t>
            </a:r>
          </a:p>
          <a:p>
            <a:endParaRPr lang="de-CH" sz="1800" dirty="0"/>
          </a:p>
          <a:p>
            <a:r>
              <a:rPr lang="de-CH" sz="1800" dirty="0"/>
              <a:t>Man löst ein Problem nicht, indem man das Fuder überlädt .</a:t>
            </a:r>
          </a:p>
          <a:p>
            <a:r>
              <a:rPr lang="de-CH" sz="1800" dirty="0"/>
              <a:t>Die Aufgabe muss in Teilprobleme aufgeteilt werden.</a:t>
            </a:r>
          </a:p>
          <a:p>
            <a:pPr marL="172719" indent="-172719">
              <a:buFontTx/>
              <a:buChar char="-"/>
            </a:pPr>
            <a:r>
              <a:rPr lang="de-CH" sz="1800" dirty="0"/>
              <a:t>Frauenalter</a:t>
            </a:r>
          </a:p>
          <a:p>
            <a:pPr marL="172719" indent="-172719">
              <a:buFontTx/>
              <a:buChar char="-"/>
            </a:pPr>
            <a:r>
              <a:rPr lang="de-CH" sz="1800" dirty="0"/>
              <a:t>Umwandlungssatz</a:t>
            </a:r>
          </a:p>
          <a:p>
            <a:pPr marL="172719" indent="-172719">
              <a:buFontTx/>
              <a:buChar char="-"/>
            </a:pPr>
            <a:r>
              <a:rPr lang="de-CH" sz="1800" dirty="0"/>
              <a:t>Sicherstellung Kapitaldeckungsverfahren durch praktikable Finanzierung</a:t>
            </a:r>
          </a:p>
          <a:p>
            <a:pPr marL="172719" indent="-172719">
              <a:buFontTx/>
              <a:buChar char="-"/>
            </a:pPr>
            <a:endParaRPr lang="de-CH" sz="1800" dirty="0"/>
          </a:p>
          <a:p>
            <a:pPr marL="172719" indent="-172719">
              <a:buFontTx/>
              <a:buChar char="-"/>
            </a:pPr>
            <a:r>
              <a:rPr lang="de-CH" sz="1800" dirty="0"/>
              <a:t>Danach kann man die einzelnen Element beurteilen und schlimmstenfalls mit Kompromissen gemeinsam praktikable Lösungen erarbeiten.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22FC-D3EC-43B4-92CC-4D94864DF4D6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294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1.11.2014</a:t>
            </a:r>
            <a:endParaRPr lang="de-CH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Markus Binder</a:t>
            </a:r>
            <a:endParaRPr lang="de-CH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Aktuar Jürg Bosch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63800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Aktuar Jürg Bosch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104674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Aktuar Jürg Bosch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9910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Aktuar Jürg Bosch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685017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9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87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631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271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407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04.01.2014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Jürg Bosch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304-33A0-4E98-B1BF-3B537804E3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93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de-DE" smtClean="0"/>
              <a:t>04.01.2014</a:t>
            </a:r>
            <a:endParaRPr lang="de-CH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de-CH" smtClean="0"/>
              <a:t>Aktuar Jürg Bosch</a:t>
            </a:r>
            <a:endParaRPr lang="de-CH" dirty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‹Nr.›</a:t>
            </a:fld>
            <a:endParaRPr lang="de-CH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744416"/>
          </a:xfrm>
        </p:spPr>
        <p:txBody>
          <a:bodyPr/>
          <a:lstStyle/>
          <a:p>
            <a:r>
              <a:rPr lang="de-CH" sz="11500" b="1" dirty="0" smtClean="0"/>
              <a:t>Nein</a:t>
            </a:r>
            <a:r>
              <a:rPr lang="de-CH" sz="11500" dirty="0"/>
              <a:t/>
            </a:r>
            <a:br>
              <a:rPr lang="de-CH" sz="11500" dirty="0"/>
            </a:br>
            <a:r>
              <a:rPr lang="de-CH" sz="3200" dirty="0" smtClean="0"/>
              <a:t>zur</a:t>
            </a:r>
            <a:r>
              <a:rPr lang="de-CH" sz="6000" dirty="0" smtClean="0"/>
              <a:t/>
            </a:r>
            <a:br>
              <a:rPr lang="de-CH" sz="6000" dirty="0" smtClean="0"/>
            </a:br>
            <a:r>
              <a:rPr lang="de-CH" sz="6000" dirty="0" smtClean="0"/>
              <a:t>AHV-Reform 2020</a:t>
            </a:r>
            <a:endParaRPr lang="de-CH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r>
              <a:rPr lang="de-CH" dirty="0" smtClean="0"/>
              <a:t>Nationalrat Claudio Zanetti (SVP) </a:t>
            </a:r>
            <a:r>
              <a:rPr lang="de-CH" sz="2800" dirty="0" smtClean="0"/>
              <a:t>Gossau ZH</a:t>
            </a:r>
            <a:endParaRPr lang="de-CH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067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de-CH" dirty="0" smtClean="0"/>
              <a:t>Lebenserwartung bei der Geburt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48915"/>
              </p:ext>
            </p:extLst>
          </p:nvPr>
        </p:nvGraphicFramePr>
        <p:xfrm>
          <a:off x="251520" y="1484784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40558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43000"/>
          </a:xfrm>
        </p:spPr>
        <p:txBody>
          <a:bodyPr/>
          <a:lstStyle/>
          <a:p>
            <a:r>
              <a:rPr lang="de-CH" dirty="0" smtClean="0"/>
              <a:t>Durchschnittliche Lebenserwartung bei Geburt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472497"/>
              </p:ext>
            </p:extLst>
          </p:nvPr>
        </p:nvGraphicFramePr>
        <p:xfrm>
          <a:off x="395536" y="1844824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016224"/>
                <a:gridCol w="1656184"/>
                <a:gridCol w="2016224"/>
              </a:tblGrid>
              <a:tr h="990011">
                <a:tc>
                  <a:txBody>
                    <a:bodyPr/>
                    <a:lstStyle/>
                    <a:p>
                      <a:pPr algn="l" fontAlgn="b"/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1948</a:t>
                      </a:r>
                      <a:b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(Einf. AHV)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</a:tr>
              <a:tr h="1434435">
                <a:tc>
                  <a:txBody>
                    <a:bodyPr/>
                    <a:lstStyle/>
                    <a:p>
                      <a:pPr algn="l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Männer</a:t>
                      </a:r>
                      <a:b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(Rentenalter:</a:t>
                      </a:r>
                      <a:b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Jahre)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81,5</a:t>
                      </a:r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15,14</a:t>
                      </a:r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040050">
                <a:tc>
                  <a:txBody>
                    <a:bodyPr/>
                    <a:lstStyle/>
                    <a:p>
                      <a:pPr algn="l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Frauen</a:t>
                      </a:r>
                      <a:b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(Rentenalter: </a:t>
                      </a:r>
                      <a:b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seit 2005 64 Jahre, </a:t>
                      </a:r>
                      <a:b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davor 62 Jahre)</a:t>
                      </a:r>
                      <a:endParaRPr lang="de-C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</a:t>
                      </a:r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C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14,48</a:t>
                      </a:r>
                      <a:endParaRPr lang="de-CH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55682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4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5280" cy="850105"/>
          </a:xfrm>
        </p:spPr>
        <p:txBody>
          <a:bodyPr/>
          <a:lstStyle/>
          <a:p>
            <a:r>
              <a:rPr lang="de-CH" sz="3600" b="1" dirty="0" smtClean="0"/>
              <a:t>Tiefe Kapitalerträge, Negativzinsen</a:t>
            </a:r>
            <a:endParaRPr lang="de-CH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1" y="1196752"/>
            <a:ext cx="7825169" cy="53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  </a:t>
            </a:r>
            <a:fld id="{1DACA304-33A0-4E98-B1BF-3B537804E313}" type="slidenum">
              <a:rPr lang="de-CH" smtClean="0"/>
              <a:pPr/>
              <a:t>12</a:t>
            </a:fld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19891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18648" cy="1224136"/>
          </a:xfrm>
        </p:spPr>
        <p:txBody>
          <a:bodyPr/>
          <a:lstStyle/>
          <a:p>
            <a:r>
              <a:rPr lang="de-CH" dirty="0" smtClean="0"/>
              <a:t>Drei Jahre Zeitgewinn</a:t>
            </a:r>
            <a:br>
              <a:rPr lang="de-CH" dirty="0" smtClean="0"/>
            </a:br>
            <a:r>
              <a:rPr lang="de-CH" dirty="0" smtClean="0"/>
              <a:t>- und das Problem ist nicht gelöst</a:t>
            </a:r>
            <a:endParaRPr lang="de-C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8" y="2791489"/>
            <a:ext cx="4490777" cy="29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9" y="2780928"/>
            <a:ext cx="4679541" cy="29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1484784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/>
              <a:t>Ohne #AHV2020</a:t>
            </a:r>
            <a:r>
              <a:rPr lang="de-CH" sz="4400" dirty="0" smtClean="0"/>
              <a:t/>
            </a:r>
            <a:br>
              <a:rPr lang="de-CH" sz="4400" dirty="0" smtClean="0"/>
            </a:br>
            <a:r>
              <a:rPr lang="de-CH" sz="3600" dirty="0" smtClean="0"/>
              <a:t>Defizit ca. 2027</a:t>
            </a:r>
            <a:endParaRPr lang="de-CH" sz="4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788024" y="1484784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/>
              <a:t>Mit #AHV2020 </a:t>
            </a:r>
            <a:r>
              <a:rPr lang="de-CH" sz="3600" dirty="0" smtClean="0"/>
              <a:t>Defizit ca. 2030</a:t>
            </a:r>
            <a:endParaRPr lang="de-CH" sz="3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619672" y="3573016"/>
            <a:ext cx="0" cy="21602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732240" y="3509392"/>
            <a:ext cx="0" cy="21602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2648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566124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Die </a:t>
            </a:r>
            <a:r>
              <a:rPr lang="de-CH" sz="2400" dirty="0" smtClean="0"/>
              <a:t>sogenannte </a:t>
            </a:r>
            <a:r>
              <a:rPr lang="de-CH" sz="2400" dirty="0"/>
              <a:t>«Reform» des Parlaments bringt ab 2035 mehr Defizite, als wenn man sie ablehnt und einfach alles weiterlaufen lässt. 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(</a:t>
            </a:r>
            <a:r>
              <a:rPr lang="de-CH" sz="2400" dirty="0"/>
              <a:t>Beat </a:t>
            </a:r>
            <a:r>
              <a:rPr lang="de-CH" sz="2400" dirty="0" smtClean="0"/>
              <a:t>Kappeler, NZZ a.S. vom 12.8.2017)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819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686800" cy="850105"/>
          </a:xfrm>
        </p:spPr>
        <p:txBody>
          <a:bodyPr/>
          <a:lstStyle/>
          <a:p>
            <a:r>
              <a:rPr lang="de-CH" dirty="0" smtClean="0"/>
              <a:t>Kosten der Scheinreform</a:t>
            </a:r>
            <a:endParaRPr lang="de-C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52" y="1412775"/>
            <a:ext cx="8906144" cy="52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  </a:t>
            </a:r>
            <a:fld id="{1DACA304-33A0-4E98-B1BF-3B537804E313}" type="slidenum">
              <a:rPr lang="de-CH" smtClean="0"/>
              <a:pPr/>
              <a:t>14</a:t>
            </a:fld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61900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de-CH" dirty="0" smtClean="0"/>
              <a:t>Scheinreform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53920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4000" dirty="0" smtClean="0"/>
              <a:t>Verschlechterung der Ausgangslage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4000" dirty="0" smtClean="0"/>
              <a:t>Neue Leistungsversprechungen und lange Garantieversprechen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4000" dirty="0" smtClean="0"/>
              <a:t>Für lange Zeit wirkliche Reform verhindern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4000" dirty="0" smtClean="0"/>
              <a:t>Schwächung des Dreisäulenmodells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4000" dirty="0" smtClean="0"/>
              <a:t>1. Schritt zur Volkspension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4000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3843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5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Reformziele des Bundesrats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39341"/>
            <a:ext cx="8856984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3000"/>
              </a:spcBef>
              <a:buAutoNum type="arabicPeriod"/>
            </a:pPr>
            <a:r>
              <a:rPr lang="de-CH" dirty="0" smtClean="0"/>
              <a:t>Erhalt des Rentenniveaus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Ausreichende Finanzierung der Leistungen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Anpassung veränderte </a:t>
            </a:r>
            <a:r>
              <a:rPr lang="de-CH" dirty="0" err="1" smtClean="0"/>
              <a:t>gesellschaftl</a:t>
            </a:r>
            <a:r>
              <a:rPr lang="de-CH" dirty="0" smtClean="0"/>
              <a:t>. Bedürfnisse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Ausgewogenheit und Mehrheitsfähigkeit</a:t>
            </a:r>
          </a:p>
          <a:p>
            <a:endParaRPr lang="de-CH" dirty="0"/>
          </a:p>
        </p:txBody>
      </p:sp>
      <p:sp>
        <p:nvSpPr>
          <p:cNvPr id="5" name="Rahmen 4"/>
          <p:cNvSpPr/>
          <p:nvPr/>
        </p:nvSpPr>
        <p:spPr>
          <a:xfrm rot="20092738">
            <a:off x="2168917" y="1824815"/>
            <a:ext cx="2449402" cy="75862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Nicht erfüllt!</a:t>
            </a:r>
            <a:endParaRPr lang="de-CH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ahmen 6"/>
          <p:cNvSpPr/>
          <p:nvPr/>
        </p:nvSpPr>
        <p:spPr>
          <a:xfrm rot="19595280">
            <a:off x="2384939" y="3120957"/>
            <a:ext cx="2449402" cy="75862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Nicht erfüllt!</a:t>
            </a:r>
            <a:endParaRPr lang="de-CH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ahmen 7"/>
          <p:cNvSpPr/>
          <p:nvPr/>
        </p:nvSpPr>
        <p:spPr>
          <a:xfrm rot="20588307">
            <a:off x="3537069" y="3999675"/>
            <a:ext cx="2449402" cy="75862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Nicht erfüllt!</a:t>
            </a:r>
            <a:endParaRPr lang="de-CH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ahmen 8"/>
          <p:cNvSpPr/>
          <p:nvPr/>
        </p:nvSpPr>
        <p:spPr>
          <a:xfrm rot="20092738">
            <a:off x="3249036" y="5354685"/>
            <a:ext cx="2449402" cy="758620"/>
          </a:xfrm>
          <a:prstGeom prst="beve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Nicht erfüllt!</a:t>
            </a:r>
            <a:endParaRPr lang="de-CH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9523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de-CH" dirty="0" smtClean="0"/>
              <a:t>Die richtige Lösung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84784"/>
            <a:ext cx="8278688" cy="4114800"/>
          </a:xfrm>
        </p:spPr>
        <p:txBody>
          <a:bodyPr/>
          <a:lstStyle/>
          <a:p>
            <a:r>
              <a:rPr lang="de-CH" sz="3600" dirty="0" smtClean="0"/>
              <a:t>Erhalt des Dreisäulenmodells</a:t>
            </a:r>
          </a:p>
          <a:p>
            <a:r>
              <a:rPr lang="de-CH" sz="3600" dirty="0" smtClean="0"/>
              <a:t>Sicherung der AHV auf heutigem Niveau</a:t>
            </a:r>
          </a:p>
          <a:p>
            <a:r>
              <a:rPr lang="de-CH" sz="3600" dirty="0" smtClean="0"/>
              <a:t>Kein AHV Ausbau</a:t>
            </a:r>
          </a:p>
          <a:p>
            <a:r>
              <a:rPr lang="de-CH" sz="3600" dirty="0" smtClean="0"/>
              <a:t>Frauenrentenalter angleichen</a:t>
            </a:r>
          </a:p>
          <a:p>
            <a:r>
              <a:rPr lang="de-CH" sz="3600" dirty="0" smtClean="0"/>
              <a:t>Moderate Zusatzfinanzierung AHV</a:t>
            </a:r>
          </a:p>
          <a:p>
            <a:r>
              <a:rPr lang="de-CH" sz="3600" dirty="0" smtClean="0"/>
              <a:t>moderate Senkung Umwandlungssatz </a:t>
            </a:r>
          </a:p>
          <a:p>
            <a:r>
              <a:rPr lang="de-CH" sz="3600" dirty="0" smtClean="0"/>
              <a:t>Keine Monsterreform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13708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3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4824536"/>
          </a:xfrm>
        </p:spPr>
        <p:txBody>
          <a:bodyPr>
            <a:normAutofit/>
          </a:bodyPr>
          <a:lstStyle/>
          <a:p>
            <a:r>
              <a:rPr lang="de-CH" sz="5400" dirty="0" smtClean="0"/>
              <a:t>Besten Dank</a:t>
            </a:r>
            <a:br>
              <a:rPr lang="de-CH" sz="5400" dirty="0" smtClean="0"/>
            </a:br>
            <a:r>
              <a:rPr lang="de-CH" sz="5400" dirty="0" smtClean="0"/>
              <a:t>für Ihre Aufmerksamkeit.</a:t>
            </a:r>
            <a:br>
              <a:rPr lang="de-CH" sz="5400" dirty="0" smtClean="0"/>
            </a:br>
            <a:r>
              <a:rPr lang="de-CH" sz="5400" dirty="0"/>
              <a:t>*</a:t>
            </a:r>
            <a:r>
              <a:rPr lang="de-CH" sz="5400" dirty="0" smtClean="0"/>
              <a:t/>
            </a:r>
            <a:br>
              <a:rPr lang="de-CH" sz="5400" dirty="0" smtClean="0"/>
            </a:br>
            <a:r>
              <a:rPr lang="de-CH" sz="5400" dirty="0" smtClean="0"/>
              <a:t>Gerne stehe ich für Fragen zur Verfügung.</a:t>
            </a:r>
            <a:endParaRPr lang="de-CH" sz="5400" dirty="0"/>
          </a:p>
        </p:txBody>
      </p:sp>
    </p:spTree>
    <p:extLst>
      <p:ext uri="{BB962C8B-B14F-4D97-AF65-F5344CB8AC3E}">
        <p14:creationId xmlns:p14="http://schemas.microsoft.com/office/powerpoint/2010/main" val="4190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3573016"/>
            <a:ext cx="813690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de-CH" sz="2000" b="1" dirty="0"/>
          </a:p>
        </p:txBody>
      </p:sp>
      <p:pic>
        <p:nvPicPr>
          <p:cNvPr id="2" name="Picture 2" descr="Bildergebnis für ahv drei säu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048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3584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856984" cy="1224136"/>
          </a:xfrm>
        </p:spPr>
        <p:txBody>
          <a:bodyPr/>
          <a:lstStyle/>
          <a:p>
            <a:pPr algn="l"/>
            <a:r>
              <a:rPr lang="de-CH" sz="3600" dirty="0" smtClean="0"/>
              <a:t>Die Volkspension – ein uraltes linkes Anliegen</a:t>
            </a:r>
            <a:endParaRPr lang="de-C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8" y="838977"/>
            <a:ext cx="3923928" cy="56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 rot="20304169">
            <a:off x="1183667" y="2010361"/>
            <a:ext cx="7028767" cy="34163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bg2">
                <a:lumMod val="75000"/>
                <a:alpha val="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 in der Volksabstimmung im Verhältnis 4:1 abgelehnt.</a:t>
            </a:r>
            <a:endParaRPr lang="de-DE" sz="5400" b="1" cap="none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14830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/>
          <a:lstStyle/>
          <a:p>
            <a:r>
              <a:rPr lang="de-CH" sz="4000" dirty="0" smtClean="0"/>
              <a:t>Die AHV funktioniert wie ein Brunnen…</a:t>
            </a:r>
            <a:endParaRPr lang="de-CH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04" y="1193753"/>
            <a:ext cx="5526800" cy="44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107504" y="5517232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CH" sz="4000" kern="0" dirty="0" smtClean="0"/>
              <a:t>…und ist dementsprechend berechenbar.</a:t>
            </a:r>
            <a:endParaRPr lang="de-CH" sz="4000" kern="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84527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de-CH" sz="4000" dirty="0" smtClean="0"/>
              <a:t>Der «Wasserstand» wird beeinflusst durch: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/>
          <a:lstStyle/>
          <a:p>
            <a:r>
              <a:rPr lang="de-CH" dirty="0" smtClean="0"/>
              <a:t>Einflussmenge</a:t>
            </a:r>
          </a:p>
          <a:p>
            <a:pPr lvl="1"/>
            <a:r>
              <a:rPr lang="de-CH" dirty="0" smtClean="0"/>
              <a:t>Angleichung des Rentenalters auf 65 Jahre</a:t>
            </a:r>
          </a:p>
          <a:p>
            <a:pPr lvl="1"/>
            <a:r>
              <a:rPr lang="de-CH" dirty="0" smtClean="0"/>
              <a:t>Erhöhung der Mehrwertsteuer um 0,6</a:t>
            </a:r>
            <a:r>
              <a:rPr lang="de-CH" dirty="0"/>
              <a:t>% </a:t>
            </a:r>
            <a:r>
              <a:rPr lang="de-CH" dirty="0" smtClean="0"/>
              <a:t>(2 x 0,3%)</a:t>
            </a:r>
          </a:p>
          <a:p>
            <a:pPr lvl="1"/>
            <a:r>
              <a:rPr lang="de-CH" dirty="0" smtClean="0"/>
              <a:t>Erhöhung der Lohnabgabe um 0,3</a:t>
            </a:r>
            <a:r>
              <a:rPr lang="de-CH" dirty="0"/>
              <a:t>% </a:t>
            </a:r>
            <a:endParaRPr lang="de-CH" dirty="0" smtClean="0"/>
          </a:p>
          <a:p>
            <a:pPr lvl="1"/>
            <a:r>
              <a:rPr lang="de-CH" dirty="0" smtClean="0"/>
              <a:t>Senkung Umwandlungssatz </a:t>
            </a:r>
            <a:r>
              <a:rPr lang="de-CH" dirty="0"/>
              <a:t>von 6,8% auf 6,0% </a:t>
            </a:r>
            <a:endParaRPr lang="de-CH" dirty="0" smtClean="0"/>
          </a:p>
          <a:p>
            <a:r>
              <a:rPr lang="de-CH" dirty="0" smtClean="0"/>
              <a:t>Abflussmenge</a:t>
            </a:r>
          </a:p>
          <a:p>
            <a:pPr lvl="1"/>
            <a:r>
              <a:rPr lang="de-CH" dirty="0" smtClean="0"/>
              <a:t>Zusatzbetrag für Neurentner von CHF 70.— (1,4 Mia.)</a:t>
            </a:r>
          </a:p>
          <a:p>
            <a:pPr lvl="1"/>
            <a:r>
              <a:rPr lang="de-CH" dirty="0"/>
              <a:t>Streichen des </a:t>
            </a:r>
            <a:r>
              <a:rPr lang="de-CH" dirty="0" smtClean="0"/>
              <a:t>AHV-Freibetrags (ca. 250 Mio.)</a:t>
            </a:r>
          </a:p>
          <a:p>
            <a:pPr lvl="1"/>
            <a:r>
              <a:rPr lang="de-CH" dirty="0" smtClean="0"/>
              <a:t>Kompensationsmassnahmen (1,6 Mia.)</a:t>
            </a:r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9370"/>
              </p:ext>
            </p:extLst>
          </p:nvPr>
        </p:nvGraphicFramePr>
        <p:xfrm>
          <a:off x="-36512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Reformziele des Bundesrats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39341"/>
            <a:ext cx="8856984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3000"/>
              </a:spcBef>
              <a:buAutoNum type="arabicPeriod"/>
            </a:pPr>
            <a:r>
              <a:rPr lang="de-CH" dirty="0" smtClean="0"/>
              <a:t>Erhalt des Rentenniveaus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Ausreichende Finanzierung der Leistungen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Anpassung veränderte </a:t>
            </a:r>
            <a:r>
              <a:rPr lang="de-CH" dirty="0" err="1" smtClean="0"/>
              <a:t>gesellschaftl</a:t>
            </a:r>
            <a:r>
              <a:rPr lang="de-CH" dirty="0" smtClean="0"/>
              <a:t>. Bedürfnisse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de-CH" dirty="0" smtClean="0"/>
              <a:t>Ausgewogenheit und Mehrheitsfähigkeit</a:t>
            </a:r>
          </a:p>
          <a:p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75083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096344" cy="5400600"/>
          </a:xfrm>
        </p:spPr>
        <p:txBody>
          <a:bodyPr anchor="t" anchorCtr="0"/>
          <a:lstStyle/>
          <a:p>
            <a:pPr algn="l"/>
            <a:r>
              <a:rPr lang="de-CH" dirty="0" smtClean="0"/>
              <a:t>Anteil</a:t>
            </a:r>
            <a:br>
              <a:rPr lang="de-CH" dirty="0" smtClean="0"/>
            </a:br>
            <a:r>
              <a:rPr lang="de-CH" dirty="0" smtClean="0"/>
              <a:t>der Alters-kategorien </a:t>
            </a:r>
            <a:br>
              <a:rPr lang="de-CH" dirty="0" smtClean="0"/>
            </a:br>
            <a:r>
              <a:rPr lang="de-CH" dirty="0" smtClean="0"/>
              <a:t>an </a:t>
            </a:r>
            <a:r>
              <a:rPr lang="de-CH" dirty="0"/>
              <a:t>der </a:t>
            </a:r>
            <a:r>
              <a:rPr lang="de-CH" dirty="0" smtClean="0"/>
              <a:t>Gesamt-bevölkerung</a:t>
            </a:r>
            <a:br>
              <a:rPr lang="de-CH" dirty="0" smtClean="0"/>
            </a:br>
            <a:r>
              <a:rPr lang="de-CH" dirty="0" smtClean="0"/>
              <a:t>in Prozent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876219"/>
              </p:ext>
            </p:extLst>
          </p:nvPr>
        </p:nvGraphicFramePr>
        <p:xfrm>
          <a:off x="3275856" y="116632"/>
          <a:ext cx="576064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00296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de-CH" dirty="0" smtClean="0"/>
              <a:t>Das bedeutet:</a:t>
            </a:r>
            <a:endParaRPr lang="de-CH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53168"/>
            <a:ext cx="8928992" cy="52294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78438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4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de-CH" dirty="0" smtClean="0"/>
              <a:t>Hurra, wir leben länger!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 Seite</a:t>
            </a:r>
            <a:fld id="{3D4ED2D7-0CA0-4CA3-AE25-72F5609AD165}" type="slidenum">
              <a:rPr lang="de-CH" smtClean="0"/>
              <a:t>9</a:t>
            </a:fld>
            <a:endParaRPr lang="de-CH" dirty="0"/>
          </a:p>
        </p:txBody>
      </p:sp>
      <p:pic>
        <p:nvPicPr>
          <p:cNvPr id="3074" name="Picture 2" descr="https://img.nzz.ch/S=W1960/O=75/http:/nzz-img.s3.amazonaws.com/2017/3/31/8d45a7b9-41f5-4c12-849d-9f7c6fcc46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7128"/>
            <a:ext cx="8568952" cy="5765367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07403"/>
              </p:ext>
            </p:extLst>
          </p:nvPr>
        </p:nvGraphicFramePr>
        <p:xfrm>
          <a:off x="0" y="6741368"/>
          <a:ext cx="9143994" cy="1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144016">
                <a:tc>
                  <a:txBody>
                    <a:bodyPr/>
                    <a:lstStyle/>
                    <a:p>
                      <a:endParaRPr lang="de-CH" sz="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 design template">
  <a:themeElements>
    <a:clrScheme name="Larissa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riss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Pulse design template</Template>
  <TotalTime>0</TotalTime>
  <Words>771</Words>
  <Application>Microsoft Office PowerPoint</Application>
  <PresentationFormat>Bildschirmpräsentation (4:3)</PresentationFormat>
  <Paragraphs>130</Paragraphs>
  <Slides>18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Pulse design template</vt:lpstr>
      <vt:lpstr>Nein zur AHV-Reform 2020</vt:lpstr>
      <vt:lpstr>PowerPoint-Präsentation</vt:lpstr>
      <vt:lpstr>Die Volkspension – ein uraltes linkes Anliegen</vt:lpstr>
      <vt:lpstr>Die AHV funktioniert wie ein Brunnen…</vt:lpstr>
      <vt:lpstr>Der «Wasserstand» wird beeinflusst durch:</vt:lpstr>
      <vt:lpstr>Reformziele des Bundesrats</vt:lpstr>
      <vt:lpstr>Anteil der Alters-kategorien  an der Gesamt-bevölkerung in Prozent </vt:lpstr>
      <vt:lpstr>Das bedeutet:</vt:lpstr>
      <vt:lpstr>Hurra, wir leben länger!</vt:lpstr>
      <vt:lpstr>Lebenserwartung bei der Geburt</vt:lpstr>
      <vt:lpstr>Durchschnittliche Lebenserwartung bei Geburt</vt:lpstr>
      <vt:lpstr>Tiefe Kapitalerträge, Negativzinsen</vt:lpstr>
      <vt:lpstr>Drei Jahre Zeitgewinn - und das Problem ist nicht gelöst</vt:lpstr>
      <vt:lpstr>Kosten der Scheinreform</vt:lpstr>
      <vt:lpstr>Scheinreform</vt:lpstr>
      <vt:lpstr>Reformziele des Bundesrats</vt:lpstr>
      <vt:lpstr>Die richtige Lösung</vt:lpstr>
      <vt:lpstr>Besten Dank für Ihre Aufmerksamkeit. * Gerne stehe ich für Fragen zur Verfügung.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 Bosch</dc:creator>
  <cp:lastModifiedBy>Claudio Zanetti</cp:lastModifiedBy>
  <cp:revision>204</cp:revision>
  <cp:lastPrinted>2017-08-10T09:17:55Z</cp:lastPrinted>
  <dcterms:created xsi:type="dcterms:W3CDTF">2014-01-04T18:24:31Z</dcterms:created>
  <dcterms:modified xsi:type="dcterms:W3CDTF">2017-08-15T09:11:41Z</dcterms:modified>
</cp:coreProperties>
</file>