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7" r:id="rId2"/>
    <p:sldId id="5506" r:id="rId3"/>
    <p:sldId id="5502" r:id="rId4"/>
    <p:sldId id="5493" r:id="rId5"/>
    <p:sldId id="5501" r:id="rId6"/>
    <p:sldId id="5500" r:id="rId7"/>
    <p:sldId id="5499" r:id="rId8"/>
    <p:sldId id="5498" r:id="rId9"/>
    <p:sldId id="5497" r:id="rId10"/>
    <p:sldId id="5496" r:id="rId11"/>
    <p:sldId id="5504" r:id="rId12"/>
    <p:sldId id="5503" r:id="rId13"/>
    <p:sldId id="5495" r:id="rId14"/>
    <p:sldId id="5494" r:id="rId15"/>
    <p:sldId id="5505" r:id="rId16"/>
  </p:sldIdLst>
  <p:sldSz cx="9144000" cy="6858000" type="screen4x3"/>
  <p:notesSz cx="6797675" cy="987425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79F"/>
    <a:srgbClr val="FAFD00"/>
    <a:srgbClr val="FF5008"/>
    <a:srgbClr val="FFFFFF"/>
    <a:srgbClr val="D434AB"/>
    <a:srgbClr val="FC0128"/>
    <a:srgbClr val="183400"/>
    <a:srgbClr val="00A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BAD2B-F00E-4A1B-969F-F879AC4F023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4238"/>
            <a:ext cx="4984750" cy="415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5548D53-E366-41F9-999D-045963F14B3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41388" y="747713"/>
            <a:ext cx="4916487" cy="36893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940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860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342900"/>
            <a:ext cx="1943100" cy="57531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342900"/>
            <a:ext cx="5676900" cy="57531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80920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42900"/>
            <a:ext cx="7772400" cy="11049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239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136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7995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41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73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032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840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0337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7016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EF16FE-3A6D-44FF-991C-9D82E863D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2888" cy="1543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de-CH" altLang="de-DE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2866BE-572E-423A-A270-D7070A8E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3050"/>
            <a:ext cx="9132888" cy="38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de-CH" altLang="de-DE"/>
          </a:p>
        </p:txBody>
      </p:sp>
      <p:sp>
        <p:nvSpPr>
          <p:cNvPr id="1028" name="Line 4">
            <a:extLst>
              <a:ext uri="{FF2B5EF4-FFF2-40B4-BE49-F238E27FC236}">
                <a16:creationId xmlns:a16="http://schemas.microsoft.com/office/drawing/2014/main" id="{F3121B91-3F40-4251-9F9A-8EB7D20BA4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63" y="1638300"/>
            <a:ext cx="9077325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CC2AFA-E07F-4ED2-962F-A046A44D4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42900"/>
            <a:ext cx="77724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 um das Titelformat zu bearbeiten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F8277F-5E03-4537-AB21-48066DBA1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26E96102-53C9-4BD6-BD30-791D83398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3863" y="6448425"/>
            <a:ext cx="677862" cy="396875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511D8A58-6F96-46D4-A62E-D5ECCF08FB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593975"/>
          </a:xfrm>
        </p:spPr>
        <p:txBody>
          <a:bodyPr/>
          <a:lstStyle/>
          <a:p>
            <a:r>
              <a:rPr lang="de-DE" altLang="de-DE"/>
              <a:t>Corona-Pandemie</a:t>
            </a:r>
            <a:br>
              <a:rPr lang="de-DE" altLang="de-DE"/>
            </a:br>
            <a:r>
              <a:rPr lang="de-DE" altLang="de-DE"/>
              <a:t>Vergleich </a:t>
            </a:r>
            <a:r>
              <a:rPr lang="de-DE" altLang="de-DE">
                <a:solidFill>
                  <a:srgbClr val="FF0000"/>
                </a:solidFill>
              </a:rPr>
              <a:t>Israel-Schweiz</a:t>
            </a:r>
            <a:r>
              <a:rPr lang="de-DE" altLang="de-DE"/>
              <a:t> per 6.4.2021</a:t>
            </a:r>
            <a:br>
              <a:rPr lang="de-DE" altLang="de-DE"/>
            </a:br>
            <a:br>
              <a:rPr lang="de-DE" altLang="de-DE"/>
            </a:br>
            <a:r>
              <a:rPr lang="de-DE" altLang="de-DE" sz="2800"/>
              <a:t>basierend auf Daten</a:t>
            </a:r>
            <a:br>
              <a:rPr lang="de-DE" altLang="de-DE"/>
            </a:br>
            <a:r>
              <a:rPr lang="de-DE" altLang="de-DE" sz="2800"/>
              <a:t>https://github.com/owid/covid-19-data/tree/master/public/data</a:t>
            </a:r>
            <a:endParaRPr lang="de-CH" altLang="de-DE"/>
          </a:p>
        </p:txBody>
      </p:sp>
      <p:sp>
        <p:nvSpPr>
          <p:cNvPr id="3075" name="Untertitel 2">
            <a:extLst>
              <a:ext uri="{FF2B5EF4-FFF2-40B4-BE49-F238E27FC236}">
                <a16:creationId xmlns:a16="http://schemas.microsoft.com/office/drawing/2014/main" id="{BEEB83C6-DF68-4531-A694-751A9F5D57B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5732463"/>
            <a:ext cx="6400800" cy="625475"/>
          </a:xfrm>
        </p:spPr>
        <p:txBody>
          <a:bodyPr/>
          <a:lstStyle/>
          <a:p>
            <a:r>
              <a:rPr lang="de-DE" altLang="de-DE" sz="2800" b="1">
                <a:solidFill>
                  <a:srgbClr val="FF0000"/>
                </a:solidFill>
              </a:rPr>
              <a:t>Kaufmann Research, Wettswil </a:t>
            </a:r>
            <a:endParaRPr lang="de-CH" altLang="de-DE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EBAC378C-CFA6-4F7E-B4C3-B004D0978C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Positive Rate der Corona-Tests in % der gemachten Tests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2291" name="Grafik 4">
            <a:extLst>
              <a:ext uri="{FF2B5EF4-FFF2-40B4-BE49-F238E27FC236}">
                <a16:creationId xmlns:a16="http://schemas.microsoft.com/office/drawing/2014/main" id="{AF2E2B9E-2A82-416B-AA42-EADAE4653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700213"/>
            <a:ext cx="709295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8DB2E6FE-1504-4C59-A9DF-66B7402690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42900"/>
            <a:ext cx="8785225" cy="1104900"/>
          </a:xfrm>
        </p:spPr>
        <p:txBody>
          <a:bodyPr/>
          <a:lstStyle/>
          <a:p>
            <a:r>
              <a:rPr lang="de-CH" altLang="de-DE">
                <a:solidFill>
                  <a:srgbClr val="FF0000"/>
                </a:solidFill>
              </a:rPr>
              <a:t>Israel:</a:t>
            </a:r>
            <a:r>
              <a:rPr lang="de-CH" altLang="de-DE"/>
              <a:t> Impfungen kumuliert Total und vollständig (Impfung 1+2)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3315" name="Grafik 6">
            <a:extLst>
              <a:ext uri="{FF2B5EF4-FFF2-40B4-BE49-F238E27FC236}">
                <a16:creationId xmlns:a16="http://schemas.microsoft.com/office/drawing/2014/main" id="{2E67A6C1-86A5-4930-8A7D-BD6ED9893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09750"/>
            <a:ext cx="7335838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331CBD40-C9C2-4E4E-A0F1-D95595BF1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42900"/>
            <a:ext cx="8785225" cy="1104900"/>
          </a:xfrm>
        </p:spPr>
        <p:txBody>
          <a:bodyPr/>
          <a:lstStyle/>
          <a:p>
            <a:r>
              <a:rPr lang="de-CH" altLang="de-DE">
                <a:solidFill>
                  <a:srgbClr val="FF0000"/>
                </a:solidFill>
              </a:rPr>
              <a:t>Schweiz:</a:t>
            </a:r>
            <a:r>
              <a:rPr lang="de-CH" altLang="de-DE"/>
              <a:t> Impfungen kumuliert Total und vollständig (Impfung 1+2)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4339" name="Grafik 2">
            <a:extLst>
              <a:ext uri="{FF2B5EF4-FFF2-40B4-BE49-F238E27FC236}">
                <a16:creationId xmlns:a16="http://schemas.microsoft.com/office/drawing/2014/main" id="{5F9B0E37-4D0F-467C-A40C-195F5DF2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773238"/>
            <a:ext cx="7878762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5952DF46-3864-464C-B8DC-361F0BCE1B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Anteil Voll-Geimpfter an der Bevölkerung in %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5363" name="Grafik 2">
            <a:extLst>
              <a:ext uri="{FF2B5EF4-FFF2-40B4-BE49-F238E27FC236}">
                <a16:creationId xmlns:a16="http://schemas.microsoft.com/office/drawing/2014/main" id="{AA97D4B9-E617-434D-B5AF-02FA719F2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831975"/>
            <a:ext cx="7270750" cy="500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ECBA1D48-4610-445C-923B-8091BBC5B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342900"/>
            <a:ext cx="8928100" cy="1104900"/>
          </a:xfrm>
        </p:spPr>
        <p:txBody>
          <a:bodyPr/>
          <a:lstStyle/>
          <a:p>
            <a:r>
              <a:rPr lang="de-CH" altLang="de-DE">
                <a:solidFill>
                  <a:srgbClr val="FF0000"/>
                </a:solidFill>
              </a:rPr>
              <a:t>Israel:</a:t>
            </a:r>
            <a:r>
              <a:rPr lang="de-CH" altLang="de-DE"/>
              <a:t> </a:t>
            </a:r>
            <a:r>
              <a:rPr lang="de-CH" altLang="de-DE" sz="3600"/>
              <a:t>Bevölkerungsanteil Geimpfter und neue Infektionen pro Tag </a:t>
            </a:r>
            <a:r>
              <a:rPr lang="de-CH" altLang="de-DE" sz="3200"/>
              <a:t>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6387" name="Grafik 4">
            <a:extLst>
              <a:ext uri="{FF2B5EF4-FFF2-40B4-BE49-F238E27FC236}">
                <a16:creationId xmlns:a16="http://schemas.microsoft.com/office/drawing/2014/main" id="{7B293AE1-8205-403A-8745-A3D97C70F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1700213"/>
            <a:ext cx="7747000" cy="501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rafik 2">
            <a:extLst>
              <a:ext uri="{FF2B5EF4-FFF2-40B4-BE49-F238E27FC236}">
                <a16:creationId xmlns:a16="http://schemas.microsoft.com/office/drawing/2014/main" id="{D41C9B91-033D-409A-B584-B2BC1C778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44675"/>
            <a:ext cx="7772400" cy="471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itel 1">
            <a:extLst>
              <a:ext uri="{FF2B5EF4-FFF2-40B4-BE49-F238E27FC236}">
                <a16:creationId xmlns:a16="http://schemas.microsoft.com/office/drawing/2014/main" id="{E694BAF4-8FAC-4656-9211-E6B31E481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303213"/>
            <a:ext cx="8928100" cy="1104900"/>
          </a:xfrm>
        </p:spPr>
        <p:txBody>
          <a:bodyPr/>
          <a:lstStyle/>
          <a:p>
            <a:r>
              <a:rPr lang="de-CH" altLang="de-DE">
                <a:solidFill>
                  <a:srgbClr val="FF0000"/>
                </a:solidFill>
              </a:rPr>
              <a:t>Schweiz:</a:t>
            </a:r>
            <a:r>
              <a:rPr lang="de-CH" altLang="de-DE"/>
              <a:t> </a:t>
            </a:r>
            <a:r>
              <a:rPr lang="de-CH" altLang="de-DE" sz="3600"/>
              <a:t>Bevölkerungsanteil Geimpfter und neue Infektionen pro Tag </a:t>
            </a:r>
            <a:r>
              <a:rPr lang="de-CH" altLang="de-DE" sz="3200"/>
              <a:t>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>
            <a:extLst>
              <a:ext uri="{FF2B5EF4-FFF2-40B4-BE49-F238E27FC236}">
                <a16:creationId xmlns:a16="http://schemas.microsoft.com/office/drawing/2014/main" id="{0B1A0A38-54C5-499E-9F7C-125F3C3D3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Bevölkerung Ende 2020</a:t>
            </a:r>
          </a:p>
        </p:txBody>
      </p:sp>
      <p:sp>
        <p:nvSpPr>
          <p:cNvPr id="4099" name="Inhaltsplatzhalter 2">
            <a:extLst>
              <a:ext uri="{FF2B5EF4-FFF2-40B4-BE49-F238E27FC236}">
                <a16:creationId xmlns:a16="http://schemas.microsoft.com/office/drawing/2014/main" id="{A76750AF-05E4-46E9-8B44-4A469972EE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CH" altLang="de-DE" b="1">
                <a:solidFill>
                  <a:srgbClr val="00279F"/>
                </a:solidFill>
              </a:rPr>
              <a:t>Israel      	9’291’000</a:t>
            </a:r>
          </a:p>
          <a:p>
            <a:r>
              <a:rPr lang="de-CH" altLang="de-DE" b="1">
                <a:solidFill>
                  <a:srgbClr val="00279F"/>
                </a:solidFill>
              </a:rPr>
              <a:t>Schweiz 	8’606’000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>
            <a:extLst>
              <a:ext uri="{FF2B5EF4-FFF2-40B4-BE49-F238E27FC236}">
                <a16:creationId xmlns:a16="http://schemas.microsoft.com/office/drawing/2014/main" id="{6590B9F6-D2A1-4026-B37F-6BAC540FD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Anzahl Neuinfizierte pro Tag (geglättet) </a:t>
            </a:r>
            <a:r>
              <a:rPr lang="de-CH" altLang="de-DE" sz="2500">
                <a:solidFill>
                  <a:srgbClr val="FF0000"/>
                </a:solidFill>
              </a:rPr>
              <a:t>(6.4.2021) </a:t>
            </a:r>
          </a:p>
        </p:txBody>
      </p:sp>
      <p:pic>
        <p:nvPicPr>
          <p:cNvPr id="5123" name="Grafik 6">
            <a:extLst>
              <a:ext uri="{FF2B5EF4-FFF2-40B4-BE49-F238E27FC236}">
                <a16:creationId xmlns:a16="http://schemas.microsoft.com/office/drawing/2014/main" id="{054BACB4-8F50-499E-AF85-B95525D0D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73238"/>
            <a:ext cx="7723188" cy="474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>
            <a:extLst>
              <a:ext uri="{FF2B5EF4-FFF2-40B4-BE49-F238E27FC236}">
                <a16:creationId xmlns:a16="http://schemas.microsoft.com/office/drawing/2014/main" id="{52D58987-1D0D-414A-9F91-761759FFB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Covid-Todesfälle pro Tag 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6147" name="Grafik 4">
            <a:extLst>
              <a:ext uri="{FF2B5EF4-FFF2-40B4-BE49-F238E27FC236}">
                <a16:creationId xmlns:a16="http://schemas.microsoft.com/office/drawing/2014/main" id="{856E890E-01F7-4903-BD11-E254597D5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1773238"/>
            <a:ext cx="71247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>
            <a:extLst>
              <a:ext uri="{FF2B5EF4-FFF2-40B4-BE49-F238E27FC236}">
                <a16:creationId xmlns:a16="http://schemas.microsoft.com/office/drawing/2014/main" id="{5743B6BD-983E-48AC-80DD-F3301D08D5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Anzahl Neuinfizierte pro Tag </a:t>
            </a:r>
            <a:r>
              <a:rPr lang="de-CH" altLang="de-DE">
                <a:solidFill>
                  <a:srgbClr val="FF0000"/>
                </a:solidFill>
              </a:rPr>
              <a:t>pro Mio. Einwohner</a:t>
            </a:r>
            <a:r>
              <a:rPr lang="de-CH" altLang="de-DE"/>
              <a:t> 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7171" name="Grafik 4">
            <a:extLst>
              <a:ext uri="{FF2B5EF4-FFF2-40B4-BE49-F238E27FC236}">
                <a16:creationId xmlns:a16="http://schemas.microsoft.com/office/drawing/2014/main" id="{C2E0493A-7D29-4CAE-AD27-7056C96B5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1773238"/>
            <a:ext cx="7156450" cy="499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B333C00F-EC94-4D39-82A9-B89D0C244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Anzahl Tote pro Tag </a:t>
            </a:r>
            <a:r>
              <a:rPr lang="de-CH" altLang="de-DE">
                <a:solidFill>
                  <a:srgbClr val="FF0000"/>
                </a:solidFill>
              </a:rPr>
              <a:t>pro Mio. Einwohner </a:t>
            </a:r>
            <a:r>
              <a:rPr lang="de-CH" altLang="de-DE"/>
              <a:t>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8195" name="Grafik 4">
            <a:extLst>
              <a:ext uri="{FF2B5EF4-FFF2-40B4-BE49-F238E27FC236}">
                <a16:creationId xmlns:a16="http://schemas.microsoft.com/office/drawing/2014/main" id="{E7A0074D-E4C5-4001-8D9A-5B38451BB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773238"/>
            <a:ext cx="7089775" cy="499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>
            <a:extLst>
              <a:ext uri="{FF2B5EF4-FFF2-40B4-BE49-F238E27FC236}">
                <a16:creationId xmlns:a16="http://schemas.microsoft.com/office/drawing/2014/main" id="{EE87E26D-8B46-4AA1-A96D-3D1AD158B3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Anzahl Tests pro Tag (geglättet)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9219" name="Grafik 4">
            <a:extLst>
              <a:ext uri="{FF2B5EF4-FFF2-40B4-BE49-F238E27FC236}">
                <a16:creationId xmlns:a16="http://schemas.microsoft.com/office/drawing/2014/main" id="{514C8C25-BD1E-4B06-BB09-00096AE9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773238"/>
            <a:ext cx="72707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5E993435-CF3C-41EE-BA92-DFD5D799EB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/>
              <a:t>Anzahl Tests pro Tag </a:t>
            </a:r>
            <a:r>
              <a:rPr lang="de-CH" altLang="de-DE">
                <a:solidFill>
                  <a:srgbClr val="FF0000"/>
                </a:solidFill>
              </a:rPr>
              <a:t>pro 1000 Einwohner</a:t>
            </a:r>
            <a:r>
              <a:rPr lang="de-CH" altLang="de-DE"/>
              <a:t> (geglättet)</a:t>
            </a:r>
            <a:r>
              <a:rPr lang="de-CH" altLang="de-DE" sz="250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0243" name="Grafik 10">
            <a:extLst>
              <a:ext uri="{FF2B5EF4-FFF2-40B4-BE49-F238E27FC236}">
                <a16:creationId xmlns:a16="http://schemas.microsoft.com/office/drawing/2014/main" id="{F8E75C2D-7436-46A8-A39F-474F59395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700213"/>
            <a:ext cx="7019925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CBEF2518-095B-4475-8126-7B8E32789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" y="342900"/>
            <a:ext cx="8856663" cy="1104900"/>
          </a:xfrm>
        </p:spPr>
        <p:txBody>
          <a:bodyPr/>
          <a:lstStyle/>
          <a:p>
            <a:r>
              <a:rPr lang="de-CH" altLang="de-DE"/>
              <a:t>Pro 1000 Einwohner hat Israel 3x so viele Tests gemacht wie die Schweiz</a:t>
            </a:r>
            <a:endParaRPr lang="de-CH" altLang="de-DE" sz="2500">
              <a:solidFill>
                <a:srgbClr val="FF0000"/>
              </a:solidFill>
            </a:endParaRPr>
          </a:p>
        </p:txBody>
      </p:sp>
      <p:pic>
        <p:nvPicPr>
          <p:cNvPr id="11267" name="Grafik 9">
            <a:extLst>
              <a:ext uri="{FF2B5EF4-FFF2-40B4-BE49-F238E27FC236}">
                <a16:creationId xmlns:a16="http://schemas.microsoft.com/office/drawing/2014/main" id="{3DEDE249-AAB7-4F2D-B582-ABF46018E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73238"/>
            <a:ext cx="7469187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nnerb">
  <a:themeElements>
    <a:clrScheme name="">
      <a:dk1>
        <a:srgbClr val="DADADA"/>
      </a:dk1>
      <a:lt1>
        <a:srgbClr val="FFFFFF"/>
      </a:lt1>
      <a:dk2>
        <a:srgbClr val="00279F"/>
      </a:dk2>
      <a:lt2>
        <a:srgbClr val="FFFFFF"/>
      </a:lt2>
      <a:accent1>
        <a:srgbClr val="FFFFFF"/>
      </a:accent1>
      <a:accent2>
        <a:srgbClr val="FC0128"/>
      </a:accent2>
      <a:accent3>
        <a:srgbClr val="FFFFFF"/>
      </a:accent3>
      <a:accent4>
        <a:srgbClr val="BABABA"/>
      </a:accent4>
      <a:accent5>
        <a:srgbClr val="FFFFFF"/>
      </a:accent5>
      <a:accent6>
        <a:srgbClr val="E40123"/>
      </a:accent6>
      <a:hlink>
        <a:srgbClr val="F57B49"/>
      </a:hlink>
      <a:folHlink>
        <a:srgbClr val="00DFCA"/>
      </a:folHlink>
    </a:clrScheme>
    <a:fontScheme name="bannerb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nnerb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nerb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nnerb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nerb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nerb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nerb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nerb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p:\winapps\msoffice\layout\bildsch\bannerb.ppt</Template>
  <TotalTime>0</TotalTime>
  <Pages>43</Pages>
  <Words>172</Words>
  <Application>Microsoft Office PowerPoint</Application>
  <PresentationFormat>Bildschirmpräsentation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Times New Roman</vt:lpstr>
      <vt:lpstr>Arial</vt:lpstr>
      <vt:lpstr>Book Antiqua</vt:lpstr>
      <vt:lpstr>bannerb</vt:lpstr>
      <vt:lpstr>Corona-Pandemie Vergleich Israel-Schweiz per 6.4.2021  basierend auf Daten https://github.com/owid/covid-19-data/tree/master/public/data</vt:lpstr>
      <vt:lpstr>Bevölkerung Ende 2020</vt:lpstr>
      <vt:lpstr>Anzahl Neuinfizierte pro Tag (geglättet) (6.4.2021) </vt:lpstr>
      <vt:lpstr>Covid-Todesfälle pro Tag (geglättet)</vt:lpstr>
      <vt:lpstr>Anzahl Neuinfizierte pro Tag pro Mio. Einwohner (geglättet)</vt:lpstr>
      <vt:lpstr>Anzahl Tote pro Tag pro Mio. Einwohner (geglättet)</vt:lpstr>
      <vt:lpstr>Anzahl Tests pro Tag (geglättet)</vt:lpstr>
      <vt:lpstr>Anzahl Tests pro Tag pro 1000 Einwohner (geglättet) </vt:lpstr>
      <vt:lpstr>Pro 1000 Einwohner hat Israel 3x so viele Tests gemacht wie die Schweiz</vt:lpstr>
      <vt:lpstr>Positive Rate der Corona-Tests in % der gemachten Tests</vt:lpstr>
      <vt:lpstr>Israel: Impfungen kumuliert Total und vollständig (Impfung 1+2)</vt:lpstr>
      <vt:lpstr>Schweiz: Impfungen kumuliert Total und vollständig (Impfung 1+2)</vt:lpstr>
      <vt:lpstr>Anteil Voll-Geimpfter an der Bevölkerung in %</vt:lpstr>
      <vt:lpstr>Israel: Bevölkerungsanteil Geimpfter und neue Infektionen pro Tag (geglättet)</vt:lpstr>
      <vt:lpstr>Schweiz: Bevölkerungsanteil Geimpfter und neue Infektionen pro Tag (geglättet)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Weltwirtschaft &amp; Politik</dc:title>
  <dc:creator>Hans Kaufmann</dc:creator>
  <cp:lastModifiedBy>Claudio Zanetti</cp:lastModifiedBy>
  <cp:revision>68</cp:revision>
  <cp:lastPrinted>1999-02-12T07:43:04Z</cp:lastPrinted>
  <dcterms:created xsi:type="dcterms:W3CDTF">1996-12-16T09:32:36Z</dcterms:created>
  <dcterms:modified xsi:type="dcterms:W3CDTF">2021-04-08T06:40:20Z</dcterms:modified>
</cp:coreProperties>
</file>