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6" r:id="rId2"/>
    <p:sldId id="264" r:id="rId3"/>
    <p:sldId id="263" r:id="rId4"/>
    <p:sldId id="267" r:id="rId5"/>
    <p:sldId id="268" r:id="rId6"/>
    <p:sldId id="265" r:id="rId7"/>
    <p:sldId id="278" r:id="rId8"/>
    <p:sldId id="296" r:id="rId9"/>
    <p:sldId id="309" r:id="rId10"/>
    <p:sldId id="300" r:id="rId11"/>
    <p:sldId id="294" r:id="rId12"/>
    <p:sldId id="297" r:id="rId13"/>
    <p:sldId id="301" r:id="rId14"/>
    <p:sldId id="303" r:id="rId15"/>
    <p:sldId id="276" r:id="rId16"/>
    <p:sldId id="272" r:id="rId17"/>
    <p:sldId id="273" r:id="rId18"/>
    <p:sldId id="298" r:id="rId19"/>
    <p:sldId id="310" r:id="rId20"/>
    <p:sldId id="258" r:id="rId21"/>
    <p:sldId id="261" r:id="rId22"/>
    <p:sldId id="306" r:id="rId23"/>
    <p:sldId id="308"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0AF58C-8166-41F4-8A7D-CECF2EB054CB}" v="75" dt="2025-11-11T17:05:03.165"/>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5" d="100"/>
          <a:sy n="75" d="100"/>
        </p:scale>
        <p:origin x="735" y="267"/>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54C8C1-1FE0-4A1B-BB3B-8892BBA88DFB}" type="datetimeFigureOut">
              <a:rPr lang="de-CH" smtClean="0"/>
              <a:t>13.11.2025</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63CA6B-9D4A-49D9-A5AD-1A1D7E7B6643}" type="slidenum">
              <a:rPr lang="de-CH" smtClean="0"/>
              <a:t>‹Nr.›</a:t>
            </a:fld>
            <a:endParaRPr lang="de-CH"/>
          </a:p>
        </p:txBody>
      </p:sp>
    </p:spTree>
    <p:extLst>
      <p:ext uri="{BB962C8B-B14F-4D97-AF65-F5344CB8AC3E}">
        <p14:creationId xmlns:p14="http://schemas.microsoft.com/office/powerpoint/2010/main" val="626039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de-DE"/>
              <a:t>Mastertitelformat bearbeiten</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BD608A45-23AC-4CF5-9E08-805F2135E957}" type="datetimeFigureOut">
              <a:rPr lang="de-CH" smtClean="0"/>
              <a:t>13.11.2025</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5DA1CC18-0CE6-40F0-80AE-2F9CBB02FCAA}" type="slidenum">
              <a:rPr lang="de-CH" smtClean="0"/>
              <a:t>‹Nr.›</a:t>
            </a:fld>
            <a:endParaRPr lang="de-CH"/>
          </a:p>
        </p:txBody>
      </p:sp>
    </p:spTree>
    <p:extLst>
      <p:ext uri="{BB962C8B-B14F-4D97-AF65-F5344CB8AC3E}">
        <p14:creationId xmlns:p14="http://schemas.microsoft.com/office/powerpoint/2010/main" val="3599993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de-DE"/>
              <a:t>Mastertitelformat bearbeiten</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BD608A45-23AC-4CF5-9E08-805F2135E957}" type="datetimeFigureOut">
              <a:rPr lang="de-CH" smtClean="0"/>
              <a:t>13.11.2025</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5DA1CC18-0CE6-40F0-80AE-2F9CBB02FCAA}" type="slidenum">
              <a:rPr lang="de-CH" smtClean="0"/>
              <a:t>‹Nr.›</a:t>
            </a:fld>
            <a:endParaRPr lang="de-CH"/>
          </a:p>
        </p:txBody>
      </p:sp>
    </p:spTree>
    <p:extLst>
      <p:ext uri="{BB962C8B-B14F-4D97-AF65-F5344CB8AC3E}">
        <p14:creationId xmlns:p14="http://schemas.microsoft.com/office/powerpoint/2010/main" val="3645763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de-DE"/>
              <a:t>Mastertitelformat bearbeiten</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BD608A45-23AC-4CF5-9E08-805F2135E957}" type="datetimeFigureOut">
              <a:rPr lang="de-CH" smtClean="0"/>
              <a:t>13.11.2025</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5DA1CC18-0CE6-40F0-80AE-2F9CBB02FCAA}" type="slidenum">
              <a:rPr lang="de-CH" smtClean="0"/>
              <a:t>‹Nr.›</a:t>
            </a:fld>
            <a:endParaRPr lang="de-CH"/>
          </a:p>
        </p:txBody>
      </p:sp>
    </p:spTree>
    <p:extLst>
      <p:ext uri="{BB962C8B-B14F-4D97-AF65-F5344CB8AC3E}">
        <p14:creationId xmlns:p14="http://schemas.microsoft.com/office/powerpoint/2010/main" val="37977580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de-DE"/>
              <a:t>Mastertitelformat bearbeiten</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BD608A45-23AC-4CF5-9E08-805F2135E957}" type="datetimeFigureOut">
              <a:rPr lang="de-CH" smtClean="0"/>
              <a:t>13.11.2025</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5DA1CC18-0CE6-40F0-80AE-2F9CBB02FCAA}" type="slidenum">
              <a:rPr lang="de-CH" smtClean="0"/>
              <a:t>‹Nr.›</a:t>
            </a:fld>
            <a:endParaRPr lang="de-CH"/>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4253411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de-DE"/>
              <a:t>Mastertitelformat bearbeiten</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BD608A45-23AC-4CF5-9E08-805F2135E957}" type="datetimeFigureOut">
              <a:rPr lang="de-CH" smtClean="0"/>
              <a:t>13.11.2025</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5DA1CC18-0CE6-40F0-80AE-2F9CBB02FCAA}" type="slidenum">
              <a:rPr lang="de-CH" smtClean="0"/>
              <a:t>‹Nr.›</a:t>
            </a:fld>
            <a:endParaRPr lang="de-CH"/>
          </a:p>
        </p:txBody>
      </p:sp>
    </p:spTree>
    <p:extLst>
      <p:ext uri="{BB962C8B-B14F-4D97-AF65-F5344CB8AC3E}">
        <p14:creationId xmlns:p14="http://schemas.microsoft.com/office/powerpoint/2010/main" val="40048618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palte">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de-DE"/>
              <a:t>Mastertitelformat bearbeiten</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3" name="Date Placeholder 2"/>
          <p:cNvSpPr>
            <a:spLocks noGrp="1"/>
          </p:cNvSpPr>
          <p:nvPr>
            <p:ph type="dt" sz="half" idx="10"/>
          </p:nvPr>
        </p:nvSpPr>
        <p:spPr/>
        <p:txBody>
          <a:bodyPr/>
          <a:lstStyle/>
          <a:p>
            <a:fld id="{BD608A45-23AC-4CF5-9E08-805F2135E957}" type="datetimeFigureOut">
              <a:rPr lang="de-CH" smtClean="0"/>
              <a:t>13.11.2025</a:t>
            </a:fld>
            <a:endParaRPr lang="de-CH"/>
          </a:p>
        </p:txBody>
      </p:sp>
      <p:sp>
        <p:nvSpPr>
          <p:cNvPr id="4" name="Footer Placeholder 3"/>
          <p:cNvSpPr>
            <a:spLocks noGrp="1"/>
          </p:cNvSpPr>
          <p:nvPr>
            <p:ph type="ftr" sz="quarter" idx="11"/>
          </p:nvPr>
        </p:nvSpPr>
        <p:spPr/>
        <p:txBody>
          <a:bodyPr/>
          <a:lstStyle/>
          <a:p>
            <a:endParaRPr lang="de-CH"/>
          </a:p>
        </p:txBody>
      </p:sp>
      <p:sp>
        <p:nvSpPr>
          <p:cNvPr id="5" name="Slide Number Placeholder 4"/>
          <p:cNvSpPr>
            <a:spLocks noGrp="1"/>
          </p:cNvSpPr>
          <p:nvPr>
            <p:ph type="sldNum" sz="quarter" idx="12"/>
          </p:nvPr>
        </p:nvSpPr>
        <p:spPr/>
        <p:txBody>
          <a:bodyPr/>
          <a:lstStyle/>
          <a:p>
            <a:fld id="{5DA1CC18-0CE6-40F0-80AE-2F9CBB02FCAA}" type="slidenum">
              <a:rPr lang="de-CH" smtClean="0"/>
              <a:t>‹Nr.›</a:t>
            </a:fld>
            <a:endParaRPr lang="de-CH"/>
          </a:p>
        </p:txBody>
      </p:sp>
    </p:spTree>
    <p:extLst>
      <p:ext uri="{BB962C8B-B14F-4D97-AF65-F5344CB8AC3E}">
        <p14:creationId xmlns:p14="http://schemas.microsoft.com/office/powerpoint/2010/main" val="16667224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Bildspalte">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de-DE"/>
              <a:t>Mastertitelformat bearbeiten</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3" name="Date Placeholder 2"/>
          <p:cNvSpPr>
            <a:spLocks noGrp="1"/>
          </p:cNvSpPr>
          <p:nvPr>
            <p:ph type="dt" sz="half" idx="10"/>
          </p:nvPr>
        </p:nvSpPr>
        <p:spPr/>
        <p:txBody>
          <a:bodyPr/>
          <a:lstStyle/>
          <a:p>
            <a:fld id="{BD608A45-23AC-4CF5-9E08-805F2135E957}" type="datetimeFigureOut">
              <a:rPr lang="de-CH" smtClean="0"/>
              <a:t>13.11.2025</a:t>
            </a:fld>
            <a:endParaRPr lang="de-CH"/>
          </a:p>
        </p:txBody>
      </p:sp>
      <p:sp>
        <p:nvSpPr>
          <p:cNvPr id="4" name="Footer Placeholder 3"/>
          <p:cNvSpPr>
            <a:spLocks noGrp="1"/>
          </p:cNvSpPr>
          <p:nvPr>
            <p:ph type="ftr" sz="quarter" idx="11"/>
          </p:nvPr>
        </p:nvSpPr>
        <p:spPr/>
        <p:txBody>
          <a:bodyPr/>
          <a:lstStyle/>
          <a:p>
            <a:endParaRPr lang="de-CH"/>
          </a:p>
        </p:txBody>
      </p:sp>
      <p:sp>
        <p:nvSpPr>
          <p:cNvPr id="5" name="Slide Number Placeholder 4"/>
          <p:cNvSpPr>
            <a:spLocks noGrp="1"/>
          </p:cNvSpPr>
          <p:nvPr>
            <p:ph type="sldNum" sz="quarter" idx="12"/>
          </p:nvPr>
        </p:nvSpPr>
        <p:spPr/>
        <p:txBody>
          <a:bodyPr/>
          <a:lstStyle/>
          <a:p>
            <a:fld id="{5DA1CC18-0CE6-40F0-80AE-2F9CBB02FCAA}" type="slidenum">
              <a:rPr lang="de-CH" smtClean="0"/>
              <a:t>‹Nr.›</a:t>
            </a:fld>
            <a:endParaRPr lang="de-CH"/>
          </a:p>
        </p:txBody>
      </p:sp>
    </p:spTree>
    <p:extLst>
      <p:ext uri="{BB962C8B-B14F-4D97-AF65-F5344CB8AC3E}">
        <p14:creationId xmlns:p14="http://schemas.microsoft.com/office/powerpoint/2010/main" val="41419017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D608A45-23AC-4CF5-9E08-805F2135E957}" type="datetimeFigureOut">
              <a:rPr lang="de-CH" smtClean="0"/>
              <a:t>13.11.2025</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5DA1CC18-0CE6-40F0-80AE-2F9CBB02FCAA}" type="slidenum">
              <a:rPr lang="de-CH" smtClean="0"/>
              <a:t>‹Nr.›</a:t>
            </a:fld>
            <a:endParaRPr lang="de-CH"/>
          </a:p>
        </p:txBody>
      </p:sp>
    </p:spTree>
    <p:extLst>
      <p:ext uri="{BB962C8B-B14F-4D97-AF65-F5344CB8AC3E}">
        <p14:creationId xmlns:p14="http://schemas.microsoft.com/office/powerpoint/2010/main" val="4477435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de-DE"/>
              <a:t>Mastertitelformat bearbeiten</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D608A45-23AC-4CF5-9E08-805F2135E957}" type="datetimeFigureOut">
              <a:rPr lang="de-CH" smtClean="0"/>
              <a:t>13.11.2025</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5DA1CC18-0CE6-40F0-80AE-2F9CBB02FCAA}" type="slidenum">
              <a:rPr lang="de-CH" smtClean="0"/>
              <a:t>‹Nr.›</a:t>
            </a:fld>
            <a:endParaRPr lang="de-CH"/>
          </a:p>
        </p:txBody>
      </p:sp>
    </p:spTree>
    <p:extLst>
      <p:ext uri="{BB962C8B-B14F-4D97-AF65-F5344CB8AC3E}">
        <p14:creationId xmlns:p14="http://schemas.microsoft.com/office/powerpoint/2010/main" val="2997678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D608A45-23AC-4CF5-9E08-805F2135E957}" type="datetimeFigureOut">
              <a:rPr lang="de-CH" smtClean="0"/>
              <a:t>13.11.2025</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5DA1CC18-0CE6-40F0-80AE-2F9CBB02FCAA}" type="slidenum">
              <a:rPr lang="de-CH" smtClean="0"/>
              <a:t>‹Nr.›</a:t>
            </a:fld>
            <a:endParaRPr lang="de-CH"/>
          </a:p>
        </p:txBody>
      </p:sp>
    </p:spTree>
    <p:extLst>
      <p:ext uri="{BB962C8B-B14F-4D97-AF65-F5344CB8AC3E}">
        <p14:creationId xmlns:p14="http://schemas.microsoft.com/office/powerpoint/2010/main" val="1438068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de-DE"/>
              <a:t>Mastertitelformat bearbeiten</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D608A45-23AC-4CF5-9E08-805F2135E957}" type="datetimeFigureOut">
              <a:rPr lang="de-CH" smtClean="0"/>
              <a:t>13.11.2025</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5DA1CC18-0CE6-40F0-80AE-2F9CBB02FCAA}" type="slidenum">
              <a:rPr lang="de-CH" smtClean="0"/>
              <a:t>‹Nr.›</a:t>
            </a:fld>
            <a:endParaRPr lang="de-CH"/>
          </a:p>
        </p:txBody>
      </p:sp>
    </p:spTree>
    <p:extLst>
      <p:ext uri="{BB962C8B-B14F-4D97-AF65-F5344CB8AC3E}">
        <p14:creationId xmlns:p14="http://schemas.microsoft.com/office/powerpoint/2010/main" val="3999996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de-DE"/>
              <a:t>Mastertitelformat bearbeiten</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BD608A45-23AC-4CF5-9E08-805F2135E957}" type="datetimeFigureOut">
              <a:rPr lang="de-CH" smtClean="0"/>
              <a:t>13.11.2025</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5DA1CC18-0CE6-40F0-80AE-2F9CBB02FCAA}" type="slidenum">
              <a:rPr lang="de-CH" smtClean="0"/>
              <a:t>‹Nr.›</a:t>
            </a:fld>
            <a:endParaRPr lang="de-CH"/>
          </a:p>
        </p:txBody>
      </p:sp>
    </p:spTree>
    <p:extLst>
      <p:ext uri="{BB962C8B-B14F-4D97-AF65-F5344CB8AC3E}">
        <p14:creationId xmlns:p14="http://schemas.microsoft.com/office/powerpoint/2010/main" val="4209876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913795" y="2912232"/>
            <a:ext cx="5107208" cy="287896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72200" y="2912232"/>
            <a:ext cx="5095357" cy="287896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BD608A45-23AC-4CF5-9E08-805F2135E957}" type="datetimeFigureOut">
              <a:rPr lang="de-CH" smtClean="0"/>
              <a:t>13.11.2025</a:t>
            </a:fld>
            <a:endParaRPr lang="de-CH"/>
          </a:p>
        </p:txBody>
      </p:sp>
      <p:sp>
        <p:nvSpPr>
          <p:cNvPr id="8" name="Footer Placeholder 7"/>
          <p:cNvSpPr>
            <a:spLocks noGrp="1"/>
          </p:cNvSpPr>
          <p:nvPr>
            <p:ph type="ftr" sz="quarter" idx="11"/>
          </p:nvPr>
        </p:nvSpPr>
        <p:spPr/>
        <p:txBody>
          <a:bodyPr/>
          <a:lstStyle/>
          <a:p>
            <a:endParaRPr lang="de-CH"/>
          </a:p>
        </p:txBody>
      </p:sp>
      <p:sp>
        <p:nvSpPr>
          <p:cNvPr id="9" name="Slide Number Placeholder 8"/>
          <p:cNvSpPr>
            <a:spLocks noGrp="1"/>
          </p:cNvSpPr>
          <p:nvPr>
            <p:ph type="sldNum" sz="quarter" idx="12"/>
          </p:nvPr>
        </p:nvSpPr>
        <p:spPr/>
        <p:txBody>
          <a:bodyPr/>
          <a:lstStyle/>
          <a:p>
            <a:fld id="{5DA1CC18-0CE6-40F0-80AE-2F9CBB02FCAA}" type="slidenum">
              <a:rPr lang="de-CH" smtClean="0"/>
              <a:t>‹Nr.›</a:t>
            </a:fld>
            <a:endParaRPr lang="de-CH"/>
          </a:p>
        </p:txBody>
      </p:sp>
    </p:spTree>
    <p:extLst>
      <p:ext uri="{BB962C8B-B14F-4D97-AF65-F5344CB8AC3E}">
        <p14:creationId xmlns:p14="http://schemas.microsoft.com/office/powerpoint/2010/main" val="3200598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BD608A45-23AC-4CF5-9E08-805F2135E957}" type="datetimeFigureOut">
              <a:rPr lang="de-CH" smtClean="0"/>
              <a:t>13.11.2025</a:t>
            </a:fld>
            <a:endParaRPr lang="de-CH"/>
          </a:p>
        </p:txBody>
      </p:sp>
      <p:sp>
        <p:nvSpPr>
          <p:cNvPr id="4" name="Footer Placeholder 3"/>
          <p:cNvSpPr>
            <a:spLocks noGrp="1"/>
          </p:cNvSpPr>
          <p:nvPr>
            <p:ph type="ftr" sz="quarter" idx="11"/>
          </p:nvPr>
        </p:nvSpPr>
        <p:spPr/>
        <p:txBody>
          <a:bodyPr/>
          <a:lstStyle/>
          <a:p>
            <a:endParaRPr lang="de-CH"/>
          </a:p>
        </p:txBody>
      </p:sp>
      <p:sp>
        <p:nvSpPr>
          <p:cNvPr id="5" name="Slide Number Placeholder 4"/>
          <p:cNvSpPr>
            <a:spLocks noGrp="1"/>
          </p:cNvSpPr>
          <p:nvPr>
            <p:ph type="sldNum" sz="quarter" idx="12"/>
          </p:nvPr>
        </p:nvSpPr>
        <p:spPr/>
        <p:txBody>
          <a:bodyPr/>
          <a:lstStyle/>
          <a:p>
            <a:fld id="{5DA1CC18-0CE6-40F0-80AE-2F9CBB02FCAA}" type="slidenum">
              <a:rPr lang="de-CH" smtClean="0"/>
              <a:t>‹Nr.›</a:t>
            </a:fld>
            <a:endParaRPr lang="de-CH"/>
          </a:p>
        </p:txBody>
      </p:sp>
    </p:spTree>
    <p:extLst>
      <p:ext uri="{BB962C8B-B14F-4D97-AF65-F5344CB8AC3E}">
        <p14:creationId xmlns:p14="http://schemas.microsoft.com/office/powerpoint/2010/main" val="1915118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608A45-23AC-4CF5-9E08-805F2135E957}" type="datetimeFigureOut">
              <a:rPr lang="de-CH" smtClean="0"/>
              <a:t>13.11.2025</a:t>
            </a:fld>
            <a:endParaRPr lang="de-CH"/>
          </a:p>
        </p:txBody>
      </p:sp>
      <p:sp>
        <p:nvSpPr>
          <p:cNvPr id="3" name="Footer Placeholder 2"/>
          <p:cNvSpPr>
            <a:spLocks noGrp="1"/>
          </p:cNvSpPr>
          <p:nvPr>
            <p:ph type="ftr" sz="quarter" idx="11"/>
          </p:nvPr>
        </p:nvSpPr>
        <p:spPr/>
        <p:txBody>
          <a:bodyPr/>
          <a:lstStyle/>
          <a:p>
            <a:endParaRPr lang="de-CH"/>
          </a:p>
        </p:txBody>
      </p:sp>
      <p:sp>
        <p:nvSpPr>
          <p:cNvPr id="4" name="Slide Number Placeholder 3"/>
          <p:cNvSpPr>
            <a:spLocks noGrp="1"/>
          </p:cNvSpPr>
          <p:nvPr>
            <p:ph type="sldNum" sz="quarter" idx="12"/>
          </p:nvPr>
        </p:nvSpPr>
        <p:spPr/>
        <p:txBody>
          <a:bodyPr/>
          <a:lstStyle/>
          <a:p>
            <a:fld id="{5DA1CC18-0CE6-40F0-80AE-2F9CBB02FCAA}" type="slidenum">
              <a:rPr lang="de-CH" smtClean="0"/>
              <a:t>‹Nr.›</a:t>
            </a:fld>
            <a:endParaRPr lang="de-CH"/>
          </a:p>
        </p:txBody>
      </p:sp>
    </p:spTree>
    <p:extLst>
      <p:ext uri="{BB962C8B-B14F-4D97-AF65-F5344CB8AC3E}">
        <p14:creationId xmlns:p14="http://schemas.microsoft.com/office/powerpoint/2010/main" val="2777138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de-DE"/>
              <a:t>Mastertitelformat bearbeiten</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BD608A45-23AC-4CF5-9E08-805F2135E957}" type="datetimeFigureOut">
              <a:rPr lang="de-CH" smtClean="0"/>
              <a:t>13.11.2025</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5DA1CC18-0CE6-40F0-80AE-2F9CBB02FCAA}" type="slidenum">
              <a:rPr lang="de-CH" smtClean="0"/>
              <a:t>‹Nr.›</a:t>
            </a:fld>
            <a:endParaRPr lang="de-CH"/>
          </a:p>
        </p:txBody>
      </p:sp>
    </p:spTree>
    <p:extLst>
      <p:ext uri="{BB962C8B-B14F-4D97-AF65-F5344CB8AC3E}">
        <p14:creationId xmlns:p14="http://schemas.microsoft.com/office/powerpoint/2010/main" val="2578174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BD608A45-23AC-4CF5-9E08-805F2135E957}" type="datetimeFigureOut">
              <a:rPr lang="de-CH" smtClean="0"/>
              <a:t>13.11.2025</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5DA1CC18-0CE6-40F0-80AE-2F9CBB02FCAA}" type="slidenum">
              <a:rPr lang="de-CH" smtClean="0"/>
              <a:t>‹Nr.›</a:t>
            </a:fld>
            <a:endParaRPr lang="de-CH"/>
          </a:p>
        </p:txBody>
      </p:sp>
    </p:spTree>
    <p:extLst>
      <p:ext uri="{BB962C8B-B14F-4D97-AF65-F5344CB8AC3E}">
        <p14:creationId xmlns:p14="http://schemas.microsoft.com/office/powerpoint/2010/main" val="1701477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BD608A45-23AC-4CF5-9E08-805F2135E957}" type="datetimeFigureOut">
              <a:rPr lang="de-CH" smtClean="0"/>
              <a:t>13.11.2025</a:t>
            </a:fld>
            <a:endParaRPr lang="de-CH"/>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de-CH"/>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5DA1CC18-0CE6-40F0-80AE-2F9CBB02FCAA}" type="slidenum">
              <a:rPr lang="de-CH" smtClean="0"/>
              <a:t>‹Nr.›</a:t>
            </a:fld>
            <a:endParaRPr lang="de-CH"/>
          </a:p>
        </p:txBody>
      </p:sp>
    </p:spTree>
    <p:extLst>
      <p:ext uri="{BB962C8B-B14F-4D97-AF65-F5344CB8AC3E}">
        <p14:creationId xmlns:p14="http://schemas.microsoft.com/office/powerpoint/2010/main" val="260410376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17" name="Rectangle 13">
            <a:extLst>
              <a:ext uri="{FF2B5EF4-FFF2-40B4-BE49-F238E27FC236}">
                <a16:creationId xmlns:a16="http://schemas.microsoft.com/office/drawing/2014/main" id="{FC23C8D4-BD3D-4473-B3D0-89011586BE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32000">
                <a:schemeClr val="bg2">
                  <a:lumMod val="75000"/>
                  <a:alpha val="5000"/>
                </a:schemeClr>
              </a:gs>
              <a:gs pos="100000">
                <a:schemeClr val="bg2">
                  <a:lumMod val="40000"/>
                </a:schemeClr>
              </a:gs>
            </a:gsLst>
            <a:path path="circle">
              <a:fillToRect l="50000" t="5000" r="50000" b="95000"/>
            </a:path>
            <a:tileRect/>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Grafik 5" descr="Ein Bild, das draußen, Wolke, Natur, Cumulus enthält.&#10;&#10;Automatisch generierte Beschreibung">
            <a:extLst>
              <a:ext uri="{FF2B5EF4-FFF2-40B4-BE49-F238E27FC236}">
                <a16:creationId xmlns:a16="http://schemas.microsoft.com/office/drawing/2014/main" id="{E8AF7368-39A6-6B9F-4017-B7F77CEA8D75}"/>
              </a:ext>
            </a:extLst>
          </p:cNvPr>
          <p:cNvPicPr>
            <a:picLocks noChangeAspect="1"/>
          </p:cNvPicPr>
          <p:nvPr/>
        </p:nvPicPr>
        <p:blipFill>
          <a:blip r:embed="rId3">
            <a:alphaModFix amt="42000"/>
            <a:extLst>
              <a:ext uri="{BEBA8EAE-BF5A-486C-A8C5-ECC9F3942E4B}">
                <a14:imgProps xmlns:a14="http://schemas.microsoft.com/office/drawing/2010/main">
                  <a14:imgLayer r:embed="rId4">
                    <a14:imgEffect>
                      <a14:colorTemperature colorTemp="6390"/>
                    </a14:imgEffect>
                    <a14:imgEffect>
                      <a14:saturation sat="64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9E47AC4F-F535-B232-B096-EB1DBC544D78}"/>
              </a:ext>
            </a:extLst>
          </p:cNvPr>
          <p:cNvSpPr>
            <a:spLocks noGrp="1"/>
          </p:cNvSpPr>
          <p:nvPr>
            <p:ph type="ctrTitle"/>
          </p:nvPr>
        </p:nvSpPr>
        <p:spPr>
          <a:xfrm>
            <a:off x="191386" y="711700"/>
            <a:ext cx="11802140" cy="5324241"/>
          </a:xfrm>
        </p:spPr>
        <p:txBody>
          <a:bodyPr>
            <a:noAutofit/>
          </a:bodyPr>
          <a:lstStyle/>
          <a:p>
            <a:r>
              <a:rPr lang="de-CH" sz="7200" cap="small" dirty="0">
                <a:effectLst>
                  <a:outerShdw blurRad="38100" dist="38100" dir="2700000" algn="tl">
                    <a:srgbClr val="000000">
                      <a:alpha val="43137"/>
                    </a:srgbClr>
                  </a:outerShdw>
                </a:effectLst>
              </a:rPr>
              <a:t>Auf der Suche</a:t>
            </a:r>
            <a:br>
              <a:rPr lang="de-CH" sz="7200" cap="small" dirty="0">
                <a:effectLst>
                  <a:outerShdw blurRad="38100" dist="38100" dir="2700000" algn="tl">
                    <a:srgbClr val="000000">
                      <a:alpha val="43137"/>
                    </a:srgbClr>
                  </a:outerShdw>
                </a:effectLst>
              </a:rPr>
            </a:br>
            <a:r>
              <a:rPr lang="de-CH" sz="7200" cap="small" dirty="0">
                <a:effectLst>
                  <a:outerShdw blurRad="38100" dist="38100" dir="2700000" algn="tl">
                    <a:srgbClr val="000000">
                      <a:alpha val="43137"/>
                    </a:srgbClr>
                  </a:outerShdw>
                </a:effectLst>
              </a:rPr>
              <a:t>nach dem fixen Punkt</a:t>
            </a:r>
            <a:br>
              <a:rPr lang="de-CH" sz="7200" cap="small" dirty="0">
                <a:effectLst>
                  <a:outerShdw blurRad="38100" dist="38100" dir="2700000" algn="tl">
                    <a:srgbClr val="000000">
                      <a:alpha val="43137"/>
                    </a:srgbClr>
                  </a:outerShdw>
                </a:effectLst>
              </a:rPr>
            </a:br>
            <a:r>
              <a:rPr lang="de-CH" sz="7200" cap="small" dirty="0">
                <a:effectLst>
                  <a:outerShdw blurRad="38100" dist="38100" dir="2700000" algn="tl">
                    <a:srgbClr val="000000">
                      <a:alpha val="43137"/>
                    </a:srgbClr>
                  </a:outerShdw>
                </a:effectLst>
              </a:rPr>
              <a:t>-</a:t>
            </a:r>
            <a:br>
              <a:rPr lang="de-CH" sz="7200" cap="small" dirty="0">
                <a:effectLst>
                  <a:outerShdw blurRad="38100" dist="38100" dir="2700000" algn="tl">
                    <a:srgbClr val="000000">
                      <a:alpha val="43137"/>
                    </a:srgbClr>
                  </a:outerShdw>
                </a:effectLst>
              </a:rPr>
            </a:br>
            <a:r>
              <a:rPr lang="de-CH" sz="7200" cap="small" dirty="0">
                <a:effectLst>
                  <a:outerShdw blurRad="38100" dist="38100" dir="2700000" algn="tl">
                    <a:srgbClr val="000000">
                      <a:alpha val="43137"/>
                    </a:srgbClr>
                  </a:outerShdw>
                </a:effectLst>
              </a:rPr>
              <a:t>Geschichte der Menschenrechte</a:t>
            </a:r>
            <a:br>
              <a:rPr lang="de-CH" sz="6000" dirty="0">
                <a:effectLst>
                  <a:outerShdw blurRad="38100" dist="38100" dir="2700000" algn="tl">
                    <a:srgbClr val="000000">
                      <a:alpha val="43137"/>
                    </a:srgbClr>
                  </a:outerShdw>
                </a:effectLst>
              </a:rPr>
            </a:br>
            <a:r>
              <a:rPr lang="de-CH" sz="2400" cap="none" dirty="0">
                <a:effectLst>
                  <a:outerShdw blurRad="38100" dist="38100" dir="2700000" algn="tl">
                    <a:srgbClr val="000000">
                      <a:alpha val="43137"/>
                    </a:srgbClr>
                  </a:outerShdw>
                </a:effectLst>
              </a:rPr>
              <a:t>Claudio Zanetti</a:t>
            </a:r>
            <a:endParaRPr lang="de-CH" sz="6000" cap="none" dirty="0">
              <a:effectLst>
                <a:outerShdw blurRad="38100" dist="38100" dir="2700000" algn="tl">
                  <a:srgbClr val="000000">
                    <a:alpha val="43137"/>
                  </a:srgbClr>
                </a:outerShdw>
              </a:effectLst>
            </a:endParaRPr>
          </a:p>
        </p:txBody>
      </p:sp>
      <p:pic>
        <p:nvPicPr>
          <p:cNvPr id="3" name="Grafik 2">
            <a:extLst>
              <a:ext uri="{FF2B5EF4-FFF2-40B4-BE49-F238E27FC236}">
                <a16:creationId xmlns:a16="http://schemas.microsoft.com/office/drawing/2014/main" id="{D483EB66-69F1-8687-EABD-39C6F525D3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553" y="219731"/>
            <a:ext cx="1308686" cy="1031255"/>
          </a:xfrm>
          <a:prstGeom prst="rect">
            <a:avLst/>
          </a:prstGeom>
        </p:spPr>
      </p:pic>
    </p:spTree>
    <p:extLst>
      <p:ext uri="{BB962C8B-B14F-4D97-AF65-F5344CB8AC3E}">
        <p14:creationId xmlns:p14="http://schemas.microsoft.com/office/powerpoint/2010/main" val="4291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draußen, Natur, Wolke, Cumulus enthält.&#10;&#10;Automatisch generierte Beschreibung">
            <a:extLst>
              <a:ext uri="{FF2B5EF4-FFF2-40B4-BE49-F238E27FC236}">
                <a16:creationId xmlns:a16="http://schemas.microsoft.com/office/drawing/2014/main" id="{A2CBE426-FBA9-209E-DDAD-FB7EC7E30DC6}"/>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PaintStrokes/>
                    </a14:imgEffect>
                  </a14:imgLayer>
                </a14:imgProps>
              </a:ext>
              <a:ext uri="{28A0092B-C50C-407E-A947-70E740481C1C}">
                <a14:useLocalDpi xmlns:a14="http://schemas.microsoft.com/office/drawing/2010/main" val="0"/>
              </a:ext>
            </a:extLst>
          </a:blip>
          <a:srcRect l="1799" b="11248"/>
          <a:stretch/>
        </p:blipFill>
        <p:spPr>
          <a:xfrm>
            <a:off x="-10040" y="8692"/>
            <a:ext cx="12192000" cy="6858000"/>
          </a:xfrm>
          <a:prstGeom prst="rect">
            <a:avLst/>
          </a:prstGeom>
          <a:ln>
            <a:solidFill>
              <a:schemeClr val="bg1"/>
            </a:solidFill>
          </a:ln>
        </p:spPr>
      </p:pic>
      <p:sp>
        <p:nvSpPr>
          <p:cNvPr id="2" name="Titel 1">
            <a:extLst>
              <a:ext uri="{FF2B5EF4-FFF2-40B4-BE49-F238E27FC236}">
                <a16:creationId xmlns:a16="http://schemas.microsoft.com/office/drawing/2014/main" id="{5C78EA8C-58DB-A5A6-8E83-82EF3FC99556}"/>
              </a:ext>
            </a:extLst>
          </p:cNvPr>
          <p:cNvSpPr>
            <a:spLocks noGrp="1"/>
          </p:cNvSpPr>
          <p:nvPr>
            <p:ph type="title"/>
          </p:nvPr>
        </p:nvSpPr>
        <p:spPr>
          <a:xfrm>
            <a:off x="9542720" y="622332"/>
            <a:ext cx="2203308" cy="1326321"/>
          </a:xfrm>
          <a:blipFill dpi="0" rotWithShape="1">
            <a:blip r:embed="rId4">
              <a:alphaModFix amt="46000"/>
            </a:blip>
            <a:srcRect/>
            <a:tile tx="0" ty="0" sx="100000" sy="100000" flip="none" algn="tl"/>
          </a:blipFill>
          <a:ln cmpd="dbl">
            <a:solidFill>
              <a:schemeClr val="tx1"/>
            </a:solidFill>
          </a:ln>
          <a:effectLst>
            <a:innerShdw blurRad="63500" dist="50800" dir="2700000">
              <a:prstClr val="black">
                <a:alpha val="50000"/>
              </a:prstClr>
            </a:innerShdw>
          </a:effectLst>
        </p:spPr>
        <p:txBody>
          <a:bodyPr>
            <a:normAutofit/>
          </a:bodyPr>
          <a:lstStyle/>
          <a:p>
            <a:r>
              <a:rPr lang="de-CH" sz="1800" dirty="0">
                <a:solidFill>
                  <a:srgbClr val="FFC000"/>
                </a:solidFill>
              </a:rPr>
              <a:t>1215</a:t>
            </a:r>
            <a:br>
              <a:rPr lang="de-CH" sz="1800" dirty="0"/>
            </a:br>
            <a:r>
              <a:rPr lang="de-CH" sz="1800" dirty="0"/>
              <a:t>Magna Carta </a:t>
            </a:r>
            <a:br>
              <a:rPr lang="de-CH" sz="1800" dirty="0"/>
            </a:br>
            <a:r>
              <a:rPr lang="de-CH" sz="1800" dirty="0" err="1"/>
              <a:t>Libertatum</a:t>
            </a:r>
            <a:r>
              <a:rPr lang="de-CH" sz="1800" dirty="0"/>
              <a:t> (England)</a:t>
            </a:r>
          </a:p>
        </p:txBody>
      </p:sp>
      <p:sp>
        <p:nvSpPr>
          <p:cNvPr id="6" name="Titel 1">
            <a:extLst>
              <a:ext uri="{FF2B5EF4-FFF2-40B4-BE49-F238E27FC236}">
                <a16:creationId xmlns:a16="http://schemas.microsoft.com/office/drawing/2014/main" id="{5C78EA8C-58DB-A5A6-8E83-82EF3FC99556}"/>
              </a:ext>
            </a:extLst>
          </p:cNvPr>
          <p:cNvSpPr txBox="1">
            <a:spLocks/>
          </p:cNvSpPr>
          <p:nvPr/>
        </p:nvSpPr>
        <p:spPr>
          <a:xfrm>
            <a:off x="4284037" y="954408"/>
            <a:ext cx="2203307" cy="1042932"/>
          </a:xfrm>
          <a:prstGeom prst="rect">
            <a:avLst/>
          </a:prstGeom>
          <a:blipFill dpi="0" rotWithShape="1">
            <a:blip r:embed="rId4">
              <a:alphaModFix amt="64000"/>
            </a:blip>
            <a:srcRect/>
            <a:tile tx="0" ty="0" sx="100000" sy="100000" flip="none" algn="tl"/>
          </a:blipFill>
          <a:ln cmpd="dbl">
            <a:solidFill>
              <a:schemeClr val="tx1"/>
            </a:solidFill>
          </a:ln>
          <a:effectLst>
            <a:innerShdw blurRad="63500" dist="50800" dir="2700000">
              <a:prstClr val="black">
                <a:alpha val="50000"/>
              </a:prstClr>
            </a:inn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de-CH" sz="1800" dirty="0">
                <a:solidFill>
                  <a:srgbClr val="FFC000"/>
                </a:solidFill>
              </a:rPr>
              <a:t>1222</a:t>
            </a:r>
            <a:br>
              <a:rPr lang="de-CH" sz="1800" dirty="0"/>
            </a:br>
            <a:r>
              <a:rPr lang="de-CH" sz="1800" dirty="0"/>
              <a:t>Charta von </a:t>
            </a:r>
            <a:r>
              <a:rPr lang="de-CH" sz="1800" dirty="0" err="1"/>
              <a:t>Mandén</a:t>
            </a:r>
            <a:r>
              <a:rPr lang="de-CH" sz="1800" dirty="0"/>
              <a:t> (Mali)</a:t>
            </a:r>
          </a:p>
        </p:txBody>
      </p:sp>
      <p:sp>
        <p:nvSpPr>
          <p:cNvPr id="7" name="Titel 1">
            <a:extLst>
              <a:ext uri="{FF2B5EF4-FFF2-40B4-BE49-F238E27FC236}">
                <a16:creationId xmlns:a16="http://schemas.microsoft.com/office/drawing/2014/main" id="{5C78EA8C-58DB-A5A6-8E83-82EF3FC99556}"/>
              </a:ext>
            </a:extLst>
          </p:cNvPr>
          <p:cNvSpPr txBox="1">
            <a:spLocks/>
          </p:cNvSpPr>
          <p:nvPr/>
        </p:nvSpPr>
        <p:spPr>
          <a:xfrm>
            <a:off x="6911762" y="3210000"/>
            <a:ext cx="2501310" cy="1139009"/>
          </a:xfrm>
          <a:prstGeom prst="rect">
            <a:avLst/>
          </a:prstGeom>
          <a:blipFill dpi="0" rotWithShape="1">
            <a:blip r:embed="rId4">
              <a:alphaModFix amt="64000"/>
            </a:blip>
            <a:srcRect/>
            <a:tile tx="0" ty="0" sx="100000" sy="100000" flip="none" algn="tl"/>
          </a:blipFill>
          <a:ln cmpd="dbl">
            <a:solidFill>
              <a:schemeClr val="bg1"/>
            </a:solidFill>
          </a:ln>
          <a:effectLst>
            <a:innerShdw blurRad="63500" dist="50800" dir="2700000">
              <a:prstClr val="black">
                <a:alpha val="50000"/>
              </a:prstClr>
            </a:inn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de-CH" sz="1800" dirty="0">
                <a:solidFill>
                  <a:srgbClr val="FFC000"/>
                </a:solidFill>
              </a:rPr>
              <a:t>1542</a:t>
            </a:r>
            <a:br>
              <a:rPr lang="de-CH" sz="1800" dirty="0"/>
            </a:br>
            <a:r>
              <a:rPr lang="de-CH" sz="1800" dirty="0"/>
              <a:t>Leyes </a:t>
            </a:r>
            <a:r>
              <a:rPr lang="de-CH" sz="1800" dirty="0" err="1"/>
              <a:t>Nuevas</a:t>
            </a:r>
            <a:r>
              <a:rPr lang="de-CH" sz="1800" dirty="0"/>
              <a:t> (Spanien)</a:t>
            </a:r>
          </a:p>
        </p:txBody>
      </p:sp>
      <p:sp>
        <p:nvSpPr>
          <p:cNvPr id="9" name="Titel 1">
            <a:extLst>
              <a:ext uri="{FF2B5EF4-FFF2-40B4-BE49-F238E27FC236}">
                <a16:creationId xmlns:a16="http://schemas.microsoft.com/office/drawing/2014/main" id="{5C78EA8C-58DB-A5A6-8E83-82EF3FC99556}"/>
              </a:ext>
            </a:extLst>
          </p:cNvPr>
          <p:cNvSpPr txBox="1">
            <a:spLocks/>
          </p:cNvSpPr>
          <p:nvPr/>
        </p:nvSpPr>
        <p:spPr>
          <a:xfrm>
            <a:off x="2160699" y="74211"/>
            <a:ext cx="2465572" cy="1215130"/>
          </a:xfrm>
          <a:prstGeom prst="rect">
            <a:avLst/>
          </a:prstGeom>
          <a:blipFill dpi="0" rotWithShape="1">
            <a:blip r:embed="rId4">
              <a:alphaModFix amt="64000"/>
            </a:blip>
            <a:srcRect/>
            <a:tile tx="0" ty="0" sx="100000" sy="100000" flip="none" algn="tl"/>
          </a:blipFill>
          <a:ln cmpd="dbl">
            <a:solidFill>
              <a:schemeClr val="bg1"/>
            </a:solidFill>
          </a:ln>
          <a:effectLst>
            <a:innerShdw blurRad="63500" dist="50800" dir="2700000">
              <a:prstClr val="black">
                <a:alpha val="50000"/>
              </a:prstClr>
            </a:inn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de-CH" sz="1800" dirty="0">
                <a:solidFill>
                  <a:srgbClr val="FFC000"/>
                </a:solidFill>
              </a:rPr>
              <a:t>1672</a:t>
            </a:r>
            <a:br>
              <a:rPr lang="de-CH" sz="1800" dirty="0"/>
            </a:br>
            <a:r>
              <a:rPr lang="de-CH" sz="1800" dirty="0"/>
              <a:t>De </a:t>
            </a:r>
            <a:r>
              <a:rPr lang="de-CH" sz="1800" dirty="0" err="1"/>
              <a:t>iure</a:t>
            </a:r>
            <a:r>
              <a:rPr lang="de-CH" sz="1800" dirty="0"/>
              <a:t> </a:t>
            </a:r>
            <a:r>
              <a:rPr lang="de-CH" sz="1800" dirty="0" err="1"/>
              <a:t>naturae</a:t>
            </a:r>
            <a:r>
              <a:rPr lang="de-CH" sz="1800" dirty="0"/>
              <a:t> et </a:t>
            </a:r>
            <a:r>
              <a:rPr lang="de-CH" sz="1800" dirty="0" err="1"/>
              <a:t>gentium</a:t>
            </a:r>
            <a:r>
              <a:rPr lang="de-CH" sz="1800" dirty="0"/>
              <a:t> (Schweden)</a:t>
            </a:r>
          </a:p>
        </p:txBody>
      </p:sp>
      <p:sp>
        <p:nvSpPr>
          <p:cNvPr id="10" name="Titel 1">
            <a:extLst>
              <a:ext uri="{FF2B5EF4-FFF2-40B4-BE49-F238E27FC236}">
                <a16:creationId xmlns:a16="http://schemas.microsoft.com/office/drawing/2014/main" id="{5C78EA8C-58DB-A5A6-8E83-82EF3FC99556}"/>
              </a:ext>
            </a:extLst>
          </p:cNvPr>
          <p:cNvSpPr txBox="1">
            <a:spLocks/>
          </p:cNvSpPr>
          <p:nvPr/>
        </p:nvSpPr>
        <p:spPr>
          <a:xfrm>
            <a:off x="9664994" y="3910090"/>
            <a:ext cx="2226941" cy="954910"/>
          </a:xfrm>
          <a:prstGeom prst="rect">
            <a:avLst/>
          </a:prstGeom>
          <a:blipFill dpi="0" rotWithShape="1">
            <a:blip r:embed="rId4">
              <a:alphaModFix amt="64000"/>
            </a:blip>
            <a:srcRect/>
            <a:tile tx="0" ty="0" sx="100000" sy="100000" flip="none" algn="tl"/>
          </a:blipFill>
          <a:ln cmpd="dbl">
            <a:solidFill>
              <a:schemeClr val="bg1"/>
            </a:solidFill>
          </a:ln>
          <a:effectLst>
            <a:innerShdw blurRad="63500" dist="50800" dir="2700000">
              <a:prstClr val="black">
                <a:alpha val="50000"/>
              </a:prstClr>
            </a:inn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de-CH" sz="1800" dirty="0">
                <a:solidFill>
                  <a:srgbClr val="FFC000"/>
                </a:solidFill>
              </a:rPr>
              <a:t>1689</a:t>
            </a:r>
            <a:br>
              <a:rPr lang="de-CH" sz="1800" dirty="0"/>
            </a:br>
            <a:r>
              <a:rPr lang="de-CH" sz="1800" dirty="0"/>
              <a:t>Bill </a:t>
            </a:r>
            <a:r>
              <a:rPr lang="de-CH" sz="1800" dirty="0" err="1"/>
              <a:t>of</a:t>
            </a:r>
            <a:r>
              <a:rPr lang="de-CH" sz="1800" dirty="0"/>
              <a:t> Rights (England)</a:t>
            </a:r>
          </a:p>
        </p:txBody>
      </p:sp>
      <p:sp>
        <p:nvSpPr>
          <p:cNvPr id="11" name="Titel 1">
            <a:extLst>
              <a:ext uri="{FF2B5EF4-FFF2-40B4-BE49-F238E27FC236}">
                <a16:creationId xmlns:a16="http://schemas.microsoft.com/office/drawing/2014/main" id="{5C78EA8C-58DB-A5A6-8E83-82EF3FC99556}"/>
              </a:ext>
            </a:extLst>
          </p:cNvPr>
          <p:cNvSpPr txBox="1">
            <a:spLocks/>
          </p:cNvSpPr>
          <p:nvPr/>
        </p:nvSpPr>
        <p:spPr>
          <a:xfrm>
            <a:off x="96861" y="5097402"/>
            <a:ext cx="2698311" cy="1231602"/>
          </a:xfrm>
          <a:prstGeom prst="rect">
            <a:avLst/>
          </a:prstGeom>
          <a:blipFill dpi="0" rotWithShape="1">
            <a:blip r:embed="rId4">
              <a:alphaModFix amt="64000"/>
            </a:blip>
            <a:srcRect/>
            <a:tile tx="0" ty="0" sx="100000" sy="100000" flip="none" algn="tl"/>
          </a:blipFill>
          <a:ln cmpd="dbl">
            <a:solidFill>
              <a:schemeClr val="bg1"/>
            </a:solidFill>
          </a:ln>
          <a:effectLst>
            <a:innerShdw blurRad="63500" dist="50800" dir="2700000">
              <a:prstClr val="black">
                <a:alpha val="50000"/>
              </a:prstClr>
            </a:inn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de-CH" sz="1800" dirty="0">
                <a:solidFill>
                  <a:srgbClr val="FFC000"/>
                </a:solidFill>
              </a:rPr>
              <a:t>12. Juni 1776</a:t>
            </a:r>
            <a:br>
              <a:rPr lang="de-CH" sz="1800" dirty="0"/>
            </a:br>
            <a:r>
              <a:rPr lang="de-CH" sz="1800" dirty="0"/>
              <a:t>Virginia Declaration </a:t>
            </a:r>
            <a:r>
              <a:rPr lang="de-CH" sz="1800" dirty="0" err="1"/>
              <a:t>of</a:t>
            </a:r>
            <a:r>
              <a:rPr lang="de-CH" sz="1800" dirty="0"/>
              <a:t> Rights (USA)</a:t>
            </a:r>
          </a:p>
        </p:txBody>
      </p:sp>
      <p:sp>
        <p:nvSpPr>
          <p:cNvPr id="13" name="Titel 1">
            <a:extLst>
              <a:ext uri="{FF2B5EF4-FFF2-40B4-BE49-F238E27FC236}">
                <a16:creationId xmlns:a16="http://schemas.microsoft.com/office/drawing/2014/main" id="{5C78EA8C-58DB-A5A6-8E83-82EF3FC99556}"/>
              </a:ext>
            </a:extLst>
          </p:cNvPr>
          <p:cNvSpPr txBox="1">
            <a:spLocks/>
          </p:cNvSpPr>
          <p:nvPr/>
        </p:nvSpPr>
        <p:spPr>
          <a:xfrm>
            <a:off x="-21546" y="2114271"/>
            <a:ext cx="3917951" cy="1300419"/>
          </a:xfrm>
          <a:prstGeom prst="rect">
            <a:avLst/>
          </a:prstGeom>
          <a:blipFill dpi="0" rotWithShape="1">
            <a:blip r:embed="rId4">
              <a:alphaModFix amt="45000"/>
            </a:blip>
            <a:srcRect/>
            <a:tile tx="0" ty="0" sx="100000" sy="100000" flip="none" algn="tl"/>
          </a:blipFill>
          <a:ln cmpd="dbl">
            <a:solidFill>
              <a:schemeClr val="tx1"/>
            </a:solidFill>
          </a:ln>
          <a:effectLst>
            <a:innerShdw blurRad="63500" dist="50800" dir="2700000">
              <a:prstClr val="black">
                <a:alpha val="50000"/>
              </a:prstClr>
            </a:inn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de-CH" sz="1800" dirty="0">
                <a:solidFill>
                  <a:srgbClr val="FFC000"/>
                </a:solidFill>
              </a:rPr>
              <a:t>26. August 1789</a:t>
            </a:r>
            <a:br>
              <a:rPr lang="de-CH" sz="1800" dirty="0"/>
            </a:br>
            <a:r>
              <a:rPr lang="de-CH" sz="1800" dirty="0"/>
              <a:t>Erklärung der Menschen- und Bürgerrechte (Frankreich)</a:t>
            </a:r>
          </a:p>
        </p:txBody>
      </p:sp>
      <p:sp>
        <p:nvSpPr>
          <p:cNvPr id="14" name="Titel 1">
            <a:extLst>
              <a:ext uri="{FF2B5EF4-FFF2-40B4-BE49-F238E27FC236}">
                <a16:creationId xmlns:a16="http://schemas.microsoft.com/office/drawing/2014/main" id="{5C78EA8C-58DB-A5A6-8E83-82EF3FC99556}"/>
              </a:ext>
            </a:extLst>
          </p:cNvPr>
          <p:cNvSpPr txBox="1">
            <a:spLocks/>
          </p:cNvSpPr>
          <p:nvPr/>
        </p:nvSpPr>
        <p:spPr>
          <a:xfrm>
            <a:off x="9149315" y="2193485"/>
            <a:ext cx="2990117" cy="1042932"/>
          </a:xfrm>
          <a:prstGeom prst="rect">
            <a:avLst/>
          </a:prstGeom>
          <a:blipFill dpi="0" rotWithShape="1">
            <a:blip r:embed="rId4">
              <a:alphaModFix amt="36000"/>
            </a:blip>
            <a:srcRect/>
            <a:tile tx="0" ty="0" sx="100000" sy="100000" flip="none" algn="tl"/>
          </a:blipFill>
          <a:ln cmpd="dbl">
            <a:solidFill>
              <a:schemeClr val="tx1"/>
            </a:solidFill>
          </a:ln>
          <a:effectLst>
            <a:innerShdw blurRad="63500" dist="50800" dir="2700000">
              <a:prstClr val="black">
                <a:alpha val="50000"/>
              </a:prstClr>
            </a:inn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de-CH" sz="1800" dirty="0">
                <a:solidFill>
                  <a:srgbClr val="FFC000"/>
                </a:solidFill>
              </a:rPr>
              <a:t>25. September 1776</a:t>
            </a:r>
            <a:br>
              <a:rPr lang="de-CH" sz="1800" dirty="0"/>
            </a:br>
            <a:r>
              <a:rPr lang="de-CH" sz="1800" dirty="0"/>
              <a:t>Bill </a:t>
            </a:r>
            <a:r>
              <a:rPr lang="de-CH" sz="1800" dirty="0" err="1"/>
              <a:t>of</a:t>
            </a:r>
            <a:r>
              <a:rPr lang="de-CH" sz="1800" dirty="0"/>
              <a:t> Rights (USA)</a:t>
            </a:r>
          </a:p>
        </p:txBody>
      </p:sp>
      <p:sp>
        <p:nvSpPr>
          <p:cNvPr id="16" name="Titel 1">
            <a:extLst>
              <a:ext uri="{FF2B5EF4-FFF2-40B4-BE49-F238E27FC236}">
                <a16:creationId xmlns:a16="http://schemas.microsoft.com/office/drawing/2014/main" id="{AE2365BA-5C7E-6A53-B67A-9DDA2B7A0838}"/>
              </a:ext>
            </a:extLst>
          </p:cNvPr>
          <p:cNvSpPr txBox="1">
            <a:spLocks/>
          </p:cNvSpPr>
          <p:nvPr/>
        </p:nvSpPr>
        <p:spPr>
          <a:xfrm>
            <a:off x="410009" y="3701445"/>
            <a:ext cx="2582521" cy="1076350"/>
          </a:xfrm>
          <a:prstGeom prst="rect">
            <a:avLst/>
          </a:prstGeom>
          <a:blipFill dpi="0" rotWithShape="1">
            <a:blip r:embed="rId4">
              <a:alphaModFix amt="64000"/>
            </a:blip>
            <a:srcRect/>
            <a:tile tx="0" ty="0" sx="100000" sy="100000" flip="none" algn="tl"/>
          </a:blipFill>
          <a:ln cmpd="dbl">
            <a:solidFill>
              <a:schemeClr val="bg1"/>
            </a:solidFill>
          </a:ln>
          <a:effectLst>
            <a:innerShdw blurRad="63500" dist="50800" dir="2700000">
              <a:prstClr val="black">
                <a:alpha val="50000"/>
              </a:prstClr>
            </a:inn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de-CH" sz="1800" dirty="0">
                <a:solidFill>
                  <a:srgbClr val="FFC000"/>
                </a:solidFill>
              </a:rPr>
              <a:t>1949</a:t>
            </a:r>
            <a:br>
              <a:rPr lang="de-CH" sz="1800" dirty="0"/>
            </a:br>
            <a:r>
              <a:rPr lang="de-CH" sz="1800" dirty="0"/>
              <a:t> Genfer Konventionen </a:t>
            </a:r>
          </a:p>
        </p:txBody>
      </p:sp>
      <p:sp>
        <p:nvSpPr>
          <p:cNvPr id="17" name="Titel 1">
            <a:extLst>
              <a:ext uri="{FF2B5EF4-FFF2-40B4-BE49-F238E27FC236}">
                <a16:creationId xmlns:a16="http://schemas.microsoft.com/office/drawing/2014/main" id="{5C78EA8C-58DB-A5A6-8E83-82EF3FC99556}"/>
              </a:ext>
            </a:extLst>
          </p:cNvPr>
          <p:cNvSpPr txBox="1">
            <a:spLocks/>
          </p:cNvSpPr>
          <p:nvPr/>
        </p:nvSpPr>
        <p:spPr>
          <a:xfrm>
            <a:off x="3132910" y="5106373"/>
            <a:ext cx="3917951" cy="1496153"/>
          </a:xfrm>
          <a:prstGeom prst="rect">
            <a:avLst/>
          </a:prstGeom>
          <a:blipFill dpi="0" rotWithShape="1">
            <a:blip r:embed="rId4">
              <a:alphaModFix amt="64000"/>
            </a:blip>
            <a:srcRect/>
            <a:tile tx="0" ty="0" sx="100000" sy="100000" flip="none" algn="tl"/>
          </a:blipFill>
          <a:ln cmpd="dbl">
            <a:solidFill>
              <a:schemeClr val="bg1"/>
            </a:solidFill>
          </a:ln>
          <a:effectLst>
            <a:innerShdw blurRad="63500" dist="50800" dir="2700000">
              <a:prstClr val="black">
                <a:alpha val="50000"/>
              </a:prstClr>
            </a:inn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de-CH" sz="1800" dirty="0">
                <a:solidFill>
                  <a:srgbClr val="FFC000"/>
                </a:solidFill>
              </a:rPr>
              <a:t>4. November 1950</a:t>
            </a:r>
            <a:br>
              <a:rPr lang="de-CH" sz="1800" dirty="0">
                <a:solidFill>
                  <a:srgbClr val="FFC000"/>
                </a:solidFill>
              </a:rPr>
            </a:br>
            <a:r>
              <a:rPr lang="de-CH" sz="1800" dirty="0"/>
              <a:t>Europäische Konvention zum Schutz der Menschenrechte und Grundfreiheiten (EMRK)</a:t>
            </a:r>
          </a:p>
        </p:txBody>
      </p:sp>
      <p:sp>
        <p:nvSpPr>
          <p:cNvPr id="19" name="Titel 1">
            <a:extLst>
              <a:ext uri="{FF2B5EF4-FFF2-40B4-BE49-F238E27FC236}">
                <a16:creationId xmlns:a16="http://schemas.microsoft.com/office/drawing/2014/main" id="{C0786885-2386-7582-D9C4-90D5F4B3EE63}"/>
              </a:ext>
            </a:extLst>
          </p:cNvPr>
          <p:cNvSpPr txBox="1">
            <a:spLocks/>
          </p:cNvSpPr>
          <p:nvPr/>
        </p:nvSpPr>
        <p:spPr>
          <a:xfrm>
            <a:off x="7631228" y="5106373"/>
            <a:ext cx="4114800" cy="1326321"/>
          </a:xfrm>
          <a:prstGeom prst="rect">
            <a:avLst/>
          </a:prstGeom>
          <a:blipFill dpi="0" rotWithShape="1">
            <a:blip r:embed="rId4">
              <a:alphaModFix amt="64000"/>
            </a:blip>
            <a:srcRect/>
            <a:tile tx="0" ty="0" sx="100000" sy="100000" flip="none" algn="tl"/>
          </a:blipFill>
          <a:ln>
            <a:solidFill>
              <a:schemeClr val="bg1"/>
            </a:solidFill>
          </a:ln>
          <a:effectLst>
            <a:innerShdw blurRad="63500" dist="50800" dir="2700000">
              <a:prstClr val="black">
                <a:alpha val="50000"/>
              </a:prstClr>
            </a:inn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de-CH" sz="1800" dirty="0">
                <a:solidFill>
                  <a:srgbClr val="FFC000"/>
                </a:solidFill>
              </a:rPr>
              <a:t>1. Dezember 2009</a:t>
            </a:r>
            <a:br>
              <a:rPr lang="de-CH" sz="1800" dirty="0">
                <a:solidFill>
                  <a:srgbClr val="FFC000"/>
                </a:solidFill>
              </a:rPr>
            </a:br>
            <a:r>
              <a:rPr lang="de-CH" sz="1800" dirty="0"/>
              <a:t>Charta der Grundrechte der Europäischen Union</a:t>
            </a:r>
          </a:p>
        </p:txBody>
      </p:sp>
      <p:sp>
        <p:nvSpPr>
          <p:cNvPr id="8" name="Titel 1">
            <a:extLst>
              <a:ext uri="{FF2B5EF4-FFF2-40B4-BE49-F238E27FC236}">
                <a16:creationId xmlns:a16="http://schemas.microsoft.com/office/drawing/2014/main" id="{5C78EA8C-58DB-A5A6-8E83-82EF3FC99556}"/>
              </a:ext>
            </a:extLst>
          </p:cNvPr>
          <p:cNvSpPr txBox="1">
            <a:spLocks/>
          </p:cNvSpPr>
          <p:nvPr/>
        </p:nvSpPr>
        <p:spPr>
          <a:xfrm>
            <a:off x="3769843" y="2404415"/>
            <a:ext cx="2680290" cy="830582"/>
          </a:xfrm>
          <a:prstGeom prst="rect">
            <a:avLst/>
          </a:prstGeom>
          <a:blipFill dpi="0" rotWithShape="1">
            <a:blip r:embed="rId4">
              <a:alphaModFix amt="64000"/>
            </a:blip>
            <a:srcRect/>
            <a:tile tx="0" ty="0" sx="100000" sy="100000" flip="none" algn="tl"/>
          </a:blipFill>
          <a:ln cmpd="dbl">
            <a:solidFill>
              <a:schemeClr val="bg1"/>
            </a:solidFill>
          </a:ln>
          <a:effectLst>
            <a:innerShdw blurRad="63500" dist="50800" dir="2700000">
              <a:prstClr val="black">
                <a:alpha val="50000"/>
              </a:prstClr>
            </a:inn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de-CH" sz="1800" dirty="0">
                <a:solidFill>
                  <a:srgbClr val="FFC000"/>
                </a:solidFill>
              </a:rPr>
              <a:t>1628</a:t>
            </a:r>
            <a:br>
              <a:rPr lang="de-CH" sz="1800" dirty="0"/>
            </a:br>
            <a:r>
              <a:rPr lang="de-CH" sz="1800" dirty="0"/>
              <a:t>Petition </a:t>
            </a:r>
            <a:r>
              <a:rPr lang="de-CH" sz="1800" dirty="0" err="1"/>
              <a:t>of</a:t>
            </a:r>
            <a:r>
              <a:rPr lang="de-CH" sz="1800" dirty="0"/>
              <a:t> Right (England)</a:t>
            </a:r>
          </a:p>
        </p:txBody>
      </p:sp>
      <p:sp>
        <p:nvSpPr>
          <p:cNvPr id="18" name="Titel 1">
            <a:extLst>
              <a:ext uri="{FF2B5EF4-FFF2-40B4-BE49-F238E27FC236}">
                <a16:creationId xmlns:a16="http://schemas.microsoft.com/office/drawing/2014/main" id="{5C78EA8C-58DB-A5A6-8E83-82EF3FC99556}"/>
              </a:ext>
            </a:extLst>
          </p:cNvPr>
          <p:cNvSpPr txBox="1">
            <a:spLocks/>
          </p:cNvSpPr>
          <p:nvPr/>
        </p:nvSpPr>
        <p:spPr>
          <a:xfrm>
            <a:off x="212651" y="875515"/>
            <a:ext cx="2349200" cy="1184749"/>
          </a:xfrm>
          <a:prstGeom prst="rect">
            <a:avLst/>
          </a:prstGeom>
          <a:blipFill dpi="0" rotWithShape="1">
            <a:blip r:embed="rId4">
              <a:alphaModFix amt="64000"/>
            </a:blip>
            <a:srcRect/>
            <a:tile tx="0" ty="0" sx="100000" sy="100000" flip="none" algn="tl"/>
          </a:blipFill>
          <a:ln cmpd="dbl">
            <a:solidFill>
              <a:schemeClr val="tx1"/>
            </a:solidFill>
          </a:ln>
          <a:effectLst>
            <a:innerShdw blurRad="63500" dist="50800" dir="2700000">
              <a:prstClr val="black">
                <a:alpha val="50000"/>
              </a:prstClr>
            </a:inn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de-CH" sz="1800" dirty="0">
                <a:solidFill>
                  <a:srgbClr val="FFC000"/>
                </a:solidFill>
              </a:rPr>
              <a:t>1966</a:t>
            </a:r>
            <a:br>
              <a:rPr lang="de-CH" sz="1800" dirty="0"/>
            </a:br>
            <a:r>
              <a:rPr lang="de-CH" sz="1800" dirty="0"/>
              <a:t>UN-Zivilpakt und UN-Sozialpakt</a:t>
            </a:r>
          </a:p>
        </p:txBody>
      </p:sp>
      <p:sp>
        <p:nvSpPr>
          <p:cNvPr id="12" name="Titel 1">
            <a:extLst>
              <a:ext uri="{FF2B5EF4-FFF2-40B4-BE49-F238E27FC236}">
                <a16:creationId xmlns:a16="http://schemas.microsoft.com/office/drawing/2014/main" id="{5C78EA8C-58DB-A5A6-8E83-82EF3FC99556}"/>
              </a:ext>
            </a:extLst>
          </p:cNvPr>
          <p:cNvSpPr txBox="1">
            <a:spLocks/>
          </p:cNvSpPr>
          <p:nvPr/>
        </p:nvSpPr>
        <p:spPr>
          <a:xfrm>
            <a:off x="6400800" y="1809804"/>
            <a:ext cx="2680291" cy="1042932"/>
          </a:xfrm>
          <a:prstGeom prst="rect">
            <a:avLst/>
          </a:prstGeom>
          <a:blipFill dpi="0" rotWithShape="1">
            <a:blip r:embed="rId4">
              <a:alphaModFix amt="64000"/>
            </a:blip>
            <a:srcRect/>
            <a:tile tx="0" ty="0" sx="100000" sy="100000" flip="none" algn="tl"/>
          </a:blipFill>
          <a:ln cmpd="dbl">
            <a:solidFill>
              <a:schemeClr val="bg1"/>
            </a:solidFill>
          </a:ln>
          <a:effectLst>
            <a:innerShdw blurRad="63500" dist="50800" dir="2700000">
              <a:prstClr val="black">
                <a:alpha val="50000"/>
              </a:prstClr>
            </a:inn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de-CH" sz="1800" dirty="0">
                <a:solidFill>
                  <a:srgbClr val="FFC000"/>
                </a:solidFill>
              </a:rPr>
              <a:t>4. Juli 1776</a:t>
            </a:r>
            <a:br>
              <a:rPr lang="de-CH" sz="1800" dirty="0"/>
            </a:br>
            <a:r>
              <a:rPr lang="de-CH" sz="1800" dirty="0"/>
              <a:t>Unabhängigkeits-erklärung (USA)</a:t>
            </a:r>
          </a:p>
        </p:txBody>
      </p:sp>
      <p:sp>
        <p:nvSpPr>
          <p:cNvPr id="15" name="Titel 1">
            <a:extLst>
              <a:ext uri="{FF2B5EF4-FFF2-40B4-BE49-F238E27FC236}">
                <a16:creationId xmlns:a16="http://schemas.microsoft.com/office/drawing/2014/main" id="{5C78EA8C-58DB-A5A6-8E83-82EF3FC99556}"/>
              </a:ext>
            </a:extLst>
          </p:cNvPr>
          <p:cNvSpPr txBox="1">
            <a:spLocks/>
          </p:cNvSpPr>
          <p:nvPr/>
        </p:nvSpPr>
        <p:spPr>
          <a:xfrm>
            <a:off x="6267304" y="245135"/>
            <a:ext cx="3275415" cy="1222755"/>
          </a:xfrm>
          <a:prstGeom prst="rect">
            <a:avLst/>
          </a:prstGeom>
          <a:blipFill dpi="0" rotWithShape="1">
            <a:blip r:embed="rId4">
              <a:alphaModFix amt="73000"/>
            </a:blip>
            <a:srcRect/>
            <a:tile tx="0" ty="0" sx="100000" sy="100000" flip="none" algn="tl"/>
          </a:blipFill>
          <a:ln cmpd="dbl">
            <a:solidFill>
              <a:schemeClr val="bg1"/>
            </a:solidFill>
          </a:ln>
          <a:effectLst>
            <a:innerShdw blurRad="63500" dist="50800" dir="2700000">
              <a:prstClr val="black">
                <a:alpha val="50000"/>
              </a:prstClr>
            </a:innerShdw>
          </a:effectLst>
          <a:scene3d>
            <a:camera prst="orthographicFront"/>
            <a:lightRig rig="soft" dir="t"/>
          </a:scene3d>
        </p:spPr>
        <p:txBody>
          <a:bodyPr vert="horz" lIns="91440" tIns="45720" rIns="91440" bIns="45720" rtlCol="0" anchor="ctr">
            <a:no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de-CH" sz="1800" dirty="0">
                <a:solidFill>
                  <a:srgbClr val="FFC000"/>
                </a:solidFill>
              </a:rPr>
              <a:t>10. Dezember 1948</a:t>
            </a:r>
            <a:br>
              <a:rPr lang="de-CH" sz="1800" dirty="0">
                <a:solidFill>
                  <a:srgbClr val="FFC000"/>
                </a:solidFill>
              </a:rPr>
            </a:br>
            <a:r>
              <a:rPr lang="de-CH" sz="1800" dirty="0"/>
              <a:t>Allg. Erklärung der Menschenrechte (Uno)</a:t>
            </a:r>
          </a:p>
        </p:txBody>
      </p:sp>
      <p:sp>
        <p:nvSpPr>
          <p:cNvPr id="3" name="Titel 1">
            <a:extLst>
              <a:ext uri="{FF2B5EF4-FFF2-40B4-BE49-F238E27FC236}">
                <a16:creationId xmlns:a16="http://schemas.microsoft.com/office/drawing/2014/main" id="{775F5530-86C3-C25F-D4F1-10A39A8CA742}"/>
              </a:ext>
            </a:extLst>
          </p:cNvPr>
          <p:cNvSpPr txBox="1">
            <a:spLocks/>
          </p:cNvSpPr>
          <p:nvPr/>
        </p:nvSpPr>
        <p:spPr>
          <a:xfrm>
            <a:off x="3522067" y="3564581"/>
            <a:ext cx="2860158" cy="1300419"/>
          </a:xfrm>
          <a:prstGeom prst="rect">
            <a:avLst/>
          </a:prstGeom>
          <a:blipFill dpi="0" rotWithShape="1">
            <a:blip r:embed="rId4">
              <a:alphaModFix amt="45000"/>
            </a:blip>
            <a:srcRect/>
            <a:tile tx="0" ty="0" sx="100000" sy="100000" flip="none" algn="tl"/>
          </a:blipFill>
          <a:ln cmpd="dbl">
            <a:solidFill>
              <a:schemeClr val="tx1"/>
            </a:solidFill>
          </a:ln>
          <a:effectLst>
            <a:innerShdw blurRad="63500" dist="50800" dir="2700000">
              <a:prstClr val="black">
                <a:alpha val="50000"/>
              </a:prstClr>
            </a:inn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de-CH" sz="1800" dirty="0">
                <a:solidFill>
                  <a:srgbClr val="FFC000"/>
                </a:solidFill>
              </a:rPr>
              <a:t>5. September 1791</a:t>
            </a:r>
            <a:br>
              <a:rPr lang="de-CH" sz="1800" dirty="0"/>
            </a:br>
            <a:r>
              <a:rPr lang="de-CH" sz="1800" dirty="0"/>
              <a:t>Erklärung der Rechte der Frau und Bürgerin</a:t>
            </a:r>
            <a:br>
              <a:rPr lang="de-CH" sz="1800" dirty="0"/>
            </a:br>
            <a:r>
              <a:rPr lang="de-CH" sz="1800" dirty="0"/>
              <a:t>(Frankreich)</a:t>
            </a:r>
          </a:p>
        </p:txBody>
      </p:sp>
    </p:spTree>
    <p:extLst>
      <p:ext uri="{BB962C8B-B14F-4D97-AF65-F5344CB8AC3E}">
        <p14:creationId xmlns:p14="http://schemas.microsoft.com/office/powerpoint/2010/main" val="201532621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500" fill="hold"/>
                                        <p:tgtEl>
                                          <p:spTgt spid="11"/>
                                        </p:tgtEl>
                                        <p:attrNameLst>
                                          <p:attrName>ppt_w</p:attrName>
                                        </p:attrNameLst>
                                      </p:cBhvr>
                                      <p:tavLst>
                                        <p:tav tm="0">
                                          <p:val>
                                            <p:fltVal val="0"/>
                                          </p:val>
                                        </p:tav>
                                        <p:tav tm="100000">
                                          <p:val>
                                            <p:strVal val="#ppt_w"/>
                                          </p:val>
                                        </p:tav>
                                      </p:tavLst>
                                    </p:anim>
                                    <p:anim calcmode="lin" valueType="num">
                                      <p:cBhvr>
                                        <p:cTn id="50" dur="500" fill="hold"/>
                                        <p:tgtEl>
                                          <p:spTgt spid="11"/>
                                        </p:tgtEl>
                                        <p:attrNameLst>
                                          <p:attrName>ppt_h</p:attrName>
                                        </p:attrNameLst>
                                      </p:cBhvr>
                                      <p:tavLst>
                                        <p:tav tm="0">
                                          <p:val>
                                            <p:fltVal val="0"/>
                                          </p:val>
                                        </p:tav>
                                        <p:tav tm="100000">
                                          <p:val>
                                            <p:strVal val="#ppt_h"/>
                                          </p:val>
                                        </p:tav>
                                      </p:tavLst>
                                    </p:anim>
                                    <p:animEffect transition="in" filter="fade">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500" fill="hold"/>
                                        <p:tgtEl>
                                          <p:spTgt spid="12"/>
                                        </p:tgtEl>
                                        <p:attrNameLst>
                                          <p:attrName>ppt_w</p:attrName>
                                        </p:attrNameLst>
                                      </p:cBhvr>
                                      <p:tavLst>
                                        <p:tav tm="0">
                                          <p:val>
                                            <p:fltVal val="0"/>
                                          </p:val>
                                        </p:tav>
                                        <p:tav tm="100000">
                                          <p:val>
                                            <p:strVal val="#ppt_w"/>
                                          </p:val>
                                        </p:tav>
                                      </p:tavLst>
                                    </p:anim>
                                    <p:anim calcmode="lin" valueType="num">
                                      <p:cBhvr>
                                        <p:cTn id="57" dur="500" fill="hold"/>
                                        <p:tgtEl>
                                          <p:spTgt spid="12"/>
                                        </p:tgtEl>
                                        <p:attrNameLst>
                                          <p:attrName>ppt_h</p:attrName>
                                        </p:attrNameLst>
                                      </p:cBhvr>
                                      <p:tavLst>
                                        <p:tav tm="0">
                                          <p:val>
                                            <p:fltVal val="0"/>
                                          </p:val>
                                        </p:tav>
                                        <p:tav tm="100000">
                                          <p:val>
                                            <p:strVal val="#ppt_h"/>
                                          </p:val>
                                        </p:tav>
                                      </p:tavLst>
                                    </p:anim>
                                    <p:animEffect transition="in" filter="fade">
                                      <p:cBhvr>
                                        <p:cTn id="58" dur="5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500" fill="hold"/>
                                        <p:tgtEl>
                                          <p:spTgt spid="13"/>
                                        </p:tgtEl>
                                        <p:attrNameLst>
                                          <p:attrName>ppt_w</p:attrName>
                                        </p:attrNameLst>
                                      </p:cBhvr>
                                      <p:tavLst>
                                        <p:tav tm="0">
                                          <p:val>
                                            <p:fltVal val="0"/>
                                          </p:val>
                                        </p:tav>
                                        <p:tav tm="100000">
                                          <p:val>
                                            <p:strVal val="#ppt_w"/>
                                          </p:val>
                                        </p:tav>
                                      </p:tavLst>
                                    </p:anim>
                                    <p:anim calcmode="lin" valueType="num">
                                      <p:cBhvr>
                                        <p:cTn id="64" dur="500" fill="hold"/>
                                        <p:tgtEl>
                                          <p:spTgt spid="13"/>
                                        </p:tgtEl>
                                        <p:attrNameLst>
                                          <p:attrName>ppt_h</p:attrName>
                                        </p:attrNameLst>
                                      </p:cBhvr>
                                      <p:tavLst>
                                        <p:tav tm="0">
                                          <p:val>
                                            <p:fltVal val="0"/>
                                          </p:val>
                                        </p:tav>
                                        <p:tav tm="100000">
                                          <p:val>
                                            <p:strVal val="#ppt_h"/>
                                          </p:val>
                                        </p:tav>
                                      </p:tavLst>
                                    </p:anim>
                                    <p:animEffect transition="in" filter="fade">
                                      <p:cBhvr>
                                        <p:cTn id="65" dur="500"/>
                                        <p:tgtEl>
                                          <p:spTgt spid="13"/>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3"/>
                                        </p:tgtEl>
                                        <p:attrNameLst>
                                          <p:attrName>style.visibility</p:attrName>
                                        </p:attrNameLst>
                                      </p:cBhvr>
                                      <p:to>
                                        <p:strVal val="visible"/>
                                      </p:to>
                                    </p:set>
                                    <p:anim calcmode="lin" valueType="num">
                                      <p:cBhvr>
                                        <p:cTn id="70" dur="500" fill="hold"/>
                                        <p:tgtEl>
                                          <p:spTgt spid="3"/>
                                        </p:tgtEl>
                                        <p:attrNameLst>
                                          <p:attrName>ppt_w</p:attrName>
                                        </p:attrNameLst>
                                      </p:cBhvr>
                                      <p:tavLst>
                                        <p:tav tm="0">
                                          <p:val>
                                            <p:fltVal val="0"/>
                                          </p:val>
                                        </p:tav>
                                        <p:tav tm="100000">
                                          <p:val>
                                            <p:strVal val="#ppt_w"/>
                                          </p:val>
                                        </p:tav>
                                      </p:tavLst>
                                    </p:anim>
                                    <p:anim calcmode="lin" valueType="num">
                                      <p:cBhvr>
                                        <p:cTn id="71" dur="500" fill="hold"/>
                                        <p:tgtEl>
                                          <p:spTgt spid="3"/>
                                        </p:tgtEl>
                                        <p:attrNameLst>
                                          <p:attrName>ppt_h</p:attrName>
                                        </p:attrNameLst>
                                      </p:cBhvr>
                                      <p:tavLst>
                                        <p:tav tm="0">
                                          <p:val>
                                            <p:fltVal val="0"/>
                                          </p:val>
                                        </p:tav>
                                        <p:tav tm="100000">
                                          <p:val>
                                            <p:strVal val="#ppt_h"/>
                                          </p:val>
                                        </p:tav>
                                      </p:tavLst>
                                    </p:anim>
                                    <p:animEffect transition="in" filter="fade">
                                      <p:cBhvr>
                                        <p:cTn id="72" dur="500"/>
                                        <p:tgtEl>
                                          <p:spTgt spid="3"/>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500" fill="hold"/>
                                        <p:tgtEl>
                                          <p:spTgt spid="14"/>
                                        </p:tgtEl>
                                        <p:attrNameLst>
                                          <p:attrName>ppt_w</p:attrName>
                                        </p:attrNameLst>
                                      </p:cBhvr>
                                      <p:tavLst>
                                        <p:tav tm="0">
                                          <p:val>
                                            <p:fltVal val="0"/>
                                          </p:val>
                                        </p:tav>
                                        <p:tav tm="100000">
                                          <p:val>
                                            <p:strVal val="#ppt_w"/>
                                          </p:val>
                                        </p:tav>
                                      </p:tavLst>
                                    </p:anim>
                                    <p:anim calcmode="lin" valueType="num">
                                      <p:cBhvr>
                                        <p:cTn id="78" dur="500" fill="hold"/>
                                        <p:tgtEl>
                                          <p:spTgt spid="14"/>
                                        </p:tgtEl>
                                        <p:attrNameLst>
                                          <p:attrName>ppt_h</p:attrName>
                                        </p:attrNameLst>
                                      </p:cBhvr>
                                      <p:tavLst>
                                        <p:tav tm="0">
                                          <p:val>
                                            <p:fltVal val="0"/>
                                          </p:val>
                                        </p:tav>
                                        <p:tav tm="100000">
                                          <p:val>
                                            <p:strVal val="#ppt_h"/>
                                          </p:val>
                                        </p:tav>
                                      </p:tavLst>
                                    </p:anim>
                                    <p:animEffect transition="in" filter="fade">
                                      <p:cBhvr>
                                        <p:cTn id="79" dur="500"/>
                                        <p:tgtEl>
                                          <p:spTgt spid="14"/>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15"/>
                                        </p:tgtEl>
                                        <p:attrNameLst>
                                          <p:attrName>style.visibility</p:attrName>
                                        </p:attrNameLst>
                                      </p:cBhvr>
                                      <p:to>
                                        <p:strVal val="visible"/>
                                      </p:to>
                                    </p:set>
                                    <p:anim calcmode="lin" valueType="num">
                                      <p:cBhvr>
                                        <p:cTn id="84" dur="500" fill="hold"/>
                                        <p:tgtEl>
                                          <p:spTgt spid="15"/>
                                        </p:tgtEl>
                                        <p:attrNameLst>
                                          <p:attrName>ppt_w</p:attrName>
                                        </p:attrNameLst>
                                      </p:cBhvr>
                                      <p:tavLst>
                                        <p:tav tm="0">
                                          <p:val>
                                            <p:fltVal val="0"/>
                                          </p:val>
                                        </p:tav>
                                        <p:tav tm="100000">
                                          <p:val>
                                            <p:strVal val="#ppt_w"/>
                                          </p:val>
                                        </p:tav>
                                      </p:tavLst>
                                    </p:anim>
                                    <p:anim calcmode="lin" valueType="num">
                                      <p:cBhvr>
                                        <p:cTn id="85" dur="500" fill="hold"/>
                                        <p:tgtEl>
                                          <p:spTgt spid="15"/>
                                        </p:tgtEl>
                                        <p:attrNameLst>
                                          <p:attrName>ppt_h</p:attrName>
                                        </p:attrNameLst>
                                      </p:cBhvr>
                                      <p:tavLst>
                                        <p:tav tm="0">
                                          <p:val>
                                            <p:fltVal val="0"/>
                                          </p:val>
                                        </p:tav>
                                        <p:tav tm="100000">
                                          <p:val>
                                            <p:strVal val="#ppt_h"/>
                                          </p:val>
                                        </p:tav>
                                      </p:tavLst>
                                    </p:anim>
                                    <p:animEffect transition="in" filter="fade">
                                      <p:cBhvr>
                                        <p:cTn id="86" dur="500"/>
                                        <p:tgtEl>
                                          <p:spTgt spid="15"/>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16"/>
                                        </p:tgtEl>
                                        <p:attrNameLst>
                                          <p:attrName>style.visibility</p:attrName>
                                        </p:attrNameLst>
                                      </p:cBhvr>
                                      <p:to>
                                        <p:strVal val="visible"/>
                                      </p:to>
                                    </p:set>
                                    <p:anim calcmode="lin" valueType="num">
                                      <p:cBhvr>
                                        <p:cTn id="91" dur="500" fill="hold"/>
                                        <p:tgtEl>
                                          <p:spTgt spid="16"/>
                                        </p:tgtEl>
                                        <p:attrNameLst>
                                          <p:attrName>ppt_w</p:attrName>
                                        </p:attrNameLst>
                                      </p:cBhvr>
                                      <p:tavLst>
                                        <p:tav tm="0">
                                          <p:val>
                                            <p:fltVal val="0"/>
                                          </p:val>
                                        </p:tav>
                                        <p:tav tm="100000">
                                          <p:val>
                                            <p:strVal val="#ppt_w"/>
                                          </p:val>
                                        </p:tav>
                                      </p:tavLst>
                                    </p:anim>
                                    <p:anim calcmode="lin" valueType="num">
                                      <p:cBhvr>
                                        <p:cTn id="92" dur="500" fill="hold"/>
                                        <p:tgtEl>
                                          <p:spTgt spid="16"/>
                                        </p:tgtEl>
                                        <p:attrNameLst>
                                          <p:attrName>ppt_h</p:attrName>
                                        </p:attrNameLst>
                                      </p:cBhvr>
                                      <p:tavLst>
                                        <p:tav tm="0">
                                          <p:val>
                                            <p:fltVal val="0"/>
                                          </p:val>
                                        </p:tav>
                                        <p:tav tm="100000">
                                          <p:val>
                                            <p:strVal val="#ppt_h"/>
                                          </p:val>
                                        </p:tav>
                                      </p:tavLst>
                                    </p:anim>
                                    <p:animEffect transition="in" filter="fade">
                                      <p:cBhvr>
                                        <p:cTn id="93" dur="500"/>
                                        <p:tgtEl>
                                          <p:spTgt spid="16"/>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grpId="0" nodeType="clickEffect">
                                  <p:stCondLst>
                                    <p:cond delay="0"/>
                                  </p:stCondLst>
                                  <p:childTnLst>
                                    <p:set>
                                      <p:cBhvr>
                                        <p:cTn id="97" dur="1" fill="hold">
                                          <p:stCondLst>
                                            <p:cond delay="0"/>
                                          </p:stCondLst>
                                        </p:cTn>
                                        <p:tgtEl>
                                          <p:spTgt spid="17"/>
                                        </p:tgtEl>
                                        <p:attrNameLst>
                                          <p:attrName>style.visibility</p:attrName>
                                        </p:attrNameLst>
                                      </p:cBhvr>
                                      <p:to>
                                        <p:strVal val="visible"/>
                                      </p:to>
                                    </p:set>
                                    <p:anim calcmode="lin" valueType="num">
                                      <p:cBhvr>
                                        <p:cTn id="98" dur="500" fill="hold"/>
                                        <p:tgtEl>
                                          <p:spTgt spid="17"/>
                                        </p:tgtEl>
                                        <p:attrNameLst>
                                          <p:attrName>ppt_w</p:attrName>
                                        </p:attrNameLst>
                                      </p:cBhvr>
                                      <p:tavLst>
                                        <p:tav tm="0">
                                          <p:val>
                                            <p:fltVal val="0"/>
                                          </p:val>
                                        </p:tav>
                                        <p:tav tm="100000">
                                          <p:val>
                                            <p:strVal val="#ppt_w"/>
                                          </p:val>
                                        </p:tav>
                                      </p:tavLst>
                                    </p:anim>
                                    <p:anim calcmode="lin" valueType="num">
                                      <p:cBhvr>
                                        <p:cTn id="99" dur="500" fill="hold"/>
                                        <p:tgtEl>
                                          <p:spTgt spid="17"/>
                                        </p:tgtEl>
                                        <p:attrNameLst>
                                          <p:attrName>ppt_h</p:attrName>
                                        </p:attrNameLst>
                                      </p:cBhvr>
                                      <p:tavLst>
                                        <p:tav tm="0">
                                          <p:val>
                                            <p:fltVal val="0"/>
                                          </p:val>
                                        </p:tav>
                                        <p:tav tm="100000">
                                          <p:val>
                                            <p:strVal val="#ppt_h"/>
                                          </p:val>
                                        </p:tav>
                                      </p:tavLst>
                                    </p:anim>
                                    <p:animEffect transition="in" filter="fade">
                                      <p:cBhvr>
                                        <p:cTn id="100" dur="500"/>
                                        <p:tgtEl>
                                          <p:spTgt spid="17"/>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18"/>
                                        </p:tgtEl>
                                        <p:attrNameLst>
                                          <p:attrName>style.visibility</p:attrName>
                                        </p:attrNameLst>
                                      </p:cBhvr>
                                      <p:to>
                                        <p:strVal val="visible"/>
                                      </p:to>
                                    </p:set>
                                    <p:anim calcmode="lin" valueType="num">
                                      <p:cBhvr>
                                        <p:cTn id="105" dur="500" fill="hold"/>
                                        <p:tgtEl>
                                          <p:spTgt spid="18"/>
                                        </p:tgtEl>
                                        <p:attrNameLst>
                                          <p:attrName>ppt_w</p:attrName>
                                        </p:attrNameLst>
                                      </p:cBhvr>
                                      <p:tavLst>
                                        <p:tav tm="0">
                                          <p:val>
                                            <p:fltVal val="0"/>
                                          </p:val>
                                        </p:tav>
                                        <p:tav tm="100000">
                                          <p:val>
                                            <p:strVal val="#ppt_w"/>
                                          </p:val>
                                        </p:tav>
                                      </p:tavLst>
                                    </p:anim>
                                    <p:anim calcmode="lin" valueType="num">
                                      <p:cBhvr>
                                        <p:cTn id="106" dur="500" fill="hold"/>
                                        <p:tgtEl>
                                          <p:spTgt spid="18"/>
                                        </p:tgtEl>
                                        <p:attrNameLst>
                                          <p:attrName>ppt_h</p:attrName>
                                        </p:attrNameLst>
                                      </p:cBhvr>
                                      <p:tavLst>
                                        <p:tav tm="0">
                                          <p:val>
                                            <p:fltVal val="0"/>
                                          </p:val>
                                        </p:tav>
                                        <p:tav tm="100000">
                                          <p:val>
                                            <p:strVal val="#ppt_h"/>
                                          </p:val>
                                        </p:tav>
                                      </p:tavLst>
                                    </p:anim>
                                    <p:animEffect transition="in" filter="fade">
                                      <p:cBhvr>
                                        <p:cTn id="107" dur="500"/>
                                        <p:tgtEl>
                                          <p:spTgt spid="18"/>
                                        </p:tgtEl>
                                      </p:cBhvr>
                                    </p:animEffect>
                                  </p:child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grpId="0" nodeType="clickEffect">
                                  <p:stCondLst>
                                    <p:cond delay="0"/>
                                  </p:stCondLst>
                                  <p:childTnLst>
                                    <p:set>
                                      <p:cBhvr>
                                        <p:cTn id="111" dur="1" fill="hold">
                                          <p:stCondLst>
                                            <p:cond delay="0"/>
                                          </p:stCondLst>
                                        </p:cTn>
                                        <p:tgtEl>
                                          <p:spTgt spid="19"/>
                                        </p:tgtEl>
                                        <p:attrNameLst>
                                          <p:attrName>style.visibility</p:attrName>
                                        </p:attrNameLst>
                                      </p:cBhvr>
                                      <p:to>
                                        <p:strVal val="visible"/>
                                      </p:to>
                                    </p:set>
                                    <p:anim calcmode="lin" valueType="num">
                                      <p:cBhvr>
                                        <p:cTn id="112" dur="500" fill="hold"/>
                                        <p:tgtEl>
                                          <p:spTgt spid="19"/>
                                        </p:tgtEl>
                                        <p:attrNameLst>
                                          <p:attrName>ppt_w</p:attrName>
                                        </p:attrNameLst>
                                      </p:cBhvr>
                                      <p:tavLst>
                                        <p:tav tm="0">
                                          <p:val>
                                            <p:fltVal val="0"/>
                                          </p:val>
                                        </p:tav>
                                        <p:tav tm="100000">
                                          <p:val>
                                            <p:strVal val="#ppt_w"/>
                                          </p:val>
                                        </p:tav>
                                      </p:tavLst>
                                    </p:anim>
                                    <p:anim calcmode="lin" valueType="num">
                                      <p:cBhvr>
                                        <p:cTn id="113" dur="500" fill="hold"/>
                                        <p:tgtEl>
                                          <p:spTgt spid="19"/>
                                        </p:tgtEl>
                                        <p:attrNameLst>
                                          <p:attrName>ppt_h</p:attrName>
                                        </p:attrNameLst>
                                      </p:cBhvr>
                                      <p:tavLst>
                                        <p:tav tm="0">
                                          <p:val>
                                            <p:fltVal val="0"/>
                                          </p:val>
                                        </p:tav>
                                        <p:tav tm="100000">
                                          <p:val>
                                            <p:strVal val="#ppt_h"/>
                                          </p:val>
                                        </p:tav>
                                      </p:tavLst>
                                    </p:anim>
                                    <p:animEffect transition="in" filter="fade">
                                      <p:cBhvr>
                                        <p:cTn id="1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9" grpId="0" animBg="1"/>
      <p:bldP spid="10" grpId="0" animBg="1"/>
      <p:bldP spid="11" grpId="0" animBg="1"/>
      <p:bldP spid="13" grpId="0" animBg="1"/>
      <p:bldP spid="14" grpId="0" animBg="1"/>
      <p:bldP spid="16" grpId="0" animBg="1"/>
      <p:bldP spid="17" grpId="0" animBg="1"/>
      <p:bldP spid="19" grpId="0" animBg="1"/>
      <p:bldP spid="8" grpId="0" animBg="1"/>
      <p:bldP spid="18" grpId="0" animBg="1"/>
      <p:bldP spid="12" grpId="0" animBg="1"/>
      <p:bldP spid="15"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78EA8C-58DB-A5A6-8E83-82EF3FC99556}"/>
              </a:ext>
            </a:extLst>
          </p:cNvPr>
          <p:cNvSpPr>
            <a:spLocks noGrp="1"/>
          </p:cNvSpPr>
          <p:nvPr>
            <p:ph type="title"/>
          </p:nvPr>
        </p:nvSpPr>
        <p:spPr>
          <a:xfrm>
            <a:off x="129960" y="471377"/>
            <a:ext cx="11906095" cy="1326321"/>
          </a:xfrm>
        </p:spPr>
        <p:txBody>
          <a:bodyPr>
            <a:normAutofit/>
          </a:bodyPr>
          <a:lstStyle/>
          <a:p>
            <a:r>
              <a:rPr lang="de-CH" dirty="0"/>
              <a:t>Regionale Konventionen</a:t>
            </a:r>
          </a:p>
        </p:txBody>
      </p:sp>
      <p:sp>
        <p:nvSpPr>
          <p:cNvPr id="3" name="Inhaltsplatzhalter 2">
            <a:extLst>
              <a:ext uri="{FF2B5EF4-FFF2-40B4-BE49-F238E27FC236}">
                <a16:creationId xmlns:a16="http://schemas.microsoft.com/office/drawing/2014/main" id="{7659D799-A6AB-265D-936B-C5981F929FCF}"/>
              </a:ext>
            </a:extLst>
          </p:cNvPr>
          <p:cNvSpPr>
            <a:spLocks noGrp="1"/>
          </p:cNvSpPr>
          <p:nvPr>
            <p:ph idx="1"/>
          </p:nvPr>
        </p:nvSpPr>
        <p:spPr>
          <a:xfrm>
            <a:off x="155945" y="1797698"/>
            <a:ext cx="11906095" cy="4230962"/>
          </a:xfrm>
        </p:spPr>
        <p:txBody>
          <a:bodyPr>
            <a:noAutofit/>
          </a:bodyPr>
          <a:lstStyle/>
          <a:p>
            <a:pPr marL="1254125" indent="-1254125">
              <a:lnSpc>
                <a:spcPct val="100000"/>
              </a:lnSpc>
              <a:spcAft>
                <a:spcPts val="1200"/>
              </a:spcAft>
              <a:buNone/>
            </a:pPr>
            <a:r>
              <a:rPr lang="de-CH" sz="3400" dirty="0">
                <a:solidFill>
                  <a:srgbClr val="FFC000"/>
                </a:solidFill>
              </a:rPr>
              <a:t>1969</a:t>
            </a:r>
            <a:r>
              <a:rPr lang="de-CH" sz="3400" dirty="0"/>
              <a:t>	Amerikanische Menschenrechtskonvention (AMRK)</a:t>
            </a:r>
          </a:p>
          <a:p>
            <a:pPr marL="1254125" indent="-1254125">
              <a:lnSpc>
                <a:spcPct val="100000"/>
              </a:lnSpc>
              <a:spcAft>
                <a:spcPts val="1200"/>
              </a:spcAft>
              <a:buNone/>
            </a:pPr>
            <a:r>
              <a:rPr lang="de-CH" sz="3400" dirty="0">
                <a:solidFill>
                  <a:srgbClr val="FFC000"/>
                </a:solidFill>
              </a:rPr>
              <a:t>1918</a:t>
            </a:r>
            <a:r>
              <a:rPr lang="de-CH" sz="3400" dirty="0"/>
              <a:t>	Afrikanische Charta der Rechte der Menschen und Völker (Banjul-Charta)</a:t>
            </a:r>
          </a:p>
          <a:p>
            <a:pPr marL="1254125" indent="-1254125">
              <a:lnSpc>
                <a:spcPct val="100000"/>
              </a:lnSpc>
              <a:spcAft>
                <a:spcPts val="1200"/>
              </a:spcAft>
              <a:buNone/>
            </a:pPr>
            <a:r>
              <a:rPr lang="de-CH" sz="3400" dirty="0">
                <a:solidFill>
                  <a:srgbClr val="FFC000"/>
                </a:solidFill>
              </a:rPr>
              <a:t>1994</a:t>
            </a:r>
            <a:r>
              <a:rPr lang="de-CH" sz="3400" dirty="0"/>
              <a:t>	Arabische Charta der Menschenrechte</a:t>
            </a:r>
          </a:p>
        </p:txBody>
      </p:sp>
    </p:spTree>
    <p:extLst>
      <p:ext uri="{BB962C8B-B14F-4D97-AF65-F5344CB8AC3E}">
        <p14:creationId xmlns:p14="http://schemas.microsoft.com/office/powerpoint/2010/main" val="128684033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382E5-50AE-17DE-0854-FC34D87D2202}"/>
              </a:ext>
            </a:extLst>
          </p:cNvPr>
          <p:cNvSpPr>
            <a:spLocks noGrp="1"/>
          </p:cNvSpPr>
          <p:nvPr>
            <p:ph type="title"/>
          </p:nvPr>
        </p:nvSpPr>
        <p:spPr/>
        <p:txBody>
          <a:bodyPr>
            <a:normAutofit fontScale="90000"/>
          </a:bodyPr>
          <a:lstStyle/>
          <a:p>
            <a:r>
              <a:rPr lang="de-CH" dirty="0"/>
              <a:t>Übereinkommen über die Verhütung und Bestrafung des Völkermordes</a:t>
            </a:r>
            <a:br>
              <a:rPr lang="de-CH" dirty="0"/>
            </a:br>
            <a:endParaRPr lang="de-CH" dirty="0"/>
          </a:p>
        </p:txBody>
      </p:sp>
      <p:sp>
        <p:nvSpPr>
          <p:cNvPr id="3" name="Inhaltsplatzhalter 2">
            <a:extLst>
              <a:ext uri="{FF2B5EF4-FFF2-40B4-BE49-F238E27FC236}">
                <a16:creationId xmlns:a16="http://schemas.microsoft.com/office/drawing/2014/main" id="{2DED2469-D69F-22AF-52FF-04B97A347D24}"/>
              </a:ext>
            </a:extLst>
          </p:cNvPr>
          <p:cNvSpPr>
            <a:spLocks noGrp="1"/>
          </p:cNvSpPr>
          <p:nvPr>
            <p:ph idx="1"/>
          </p:nvPr>
        </p:nvSpPr>
        <p:spPr>
          <a:xfrm>
            <a:off x="499730" y="1637415"/>
            <a:ext cx="11291777" cy="4610986"/>
          </a:xfrm>
        </p:spPr>
        <p:txBody>
          <a:bodyPr>
            <a:normAutofit lnSpcReduction="10000"/>
          </a:bodyPr>
          <a:lstStyle/>
          <a:p>
            <a:r>
              <a:rPr lang="de-CH" sz="2800" dirty="0"/>
              <a:t>Verpflichtung zur strafrechtlichen Verfolgung von Individuen, die Völkermord begannen haben. </a:t>
            </a:r>
          </a:p>
          <a:p>
            <a:r>
              <a:rPr lang="de-CH" sz="2800" dirty="0"/>
              <a:t>Unter Völkermord oder Genozid versteht man Tötungen, Misshandlungen, Auferlegung unmenschlicher Lebensbedingungen, Verhinderung von Geburten oder Kindesentziehungen, die </a:t>
            </a:r>
            <a:r>
              <a:rPr lang="de-CH" sz="2800" i="1" dirty="0">
                <a:solidFill>
                  <a:srgbClr val="FFC000"/>
                </a:solidFill>
              </a:rPr>
              <a:t>in der Absicht </a:t>
            </a:r>
            <a:r>
              <a:rPr lang="de-CH" sz="2800" i="1" dirty="0"/>
              <a:t>begangen werden, eine bestimmte Bevölkerungsgruppe zu zerstören. </a:t>
            </a:r>
          </a:p>
          <a:p>
            <a:r>
              <a:rPr lang="de-CH" sz="2800" dirty="0"/>
              <a:t>Kein eigenes Überwachungsorgan. Teilweise ist jedoch der Internationale Gerichtshof mit dieser Aufgabe betraut.</a:t>
            </a:r>
          </a:p>
        </p:txBody>
      </p:sp>
    </p:spTree>
    <p:extLst>
      <p:ext uri="{BB962C8B-B14F-4D97-AF65-F5344CB8AC3E}">
        <p14:creationId xmlns:p14="http://schemas.microsoft.com/office/powerpoint/2010/main" val="2006124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6A8283BE-BCA3-A283-D5D3-F52B678B36C1}"/>
              </a:ext>
            </a:extLst>
          </p:cNvPr>
          <p:cNvSpPr txBox="1"/>
          <p:nvPr/>
        </p:nvSpPr>
        <p:spPr>
          <a:xfrm>
            <a:off x="474485" y="430816"/>
            <a:ext cx="8042194" cy="3154710"/>
          </a:xfrm>
          <a:prstGeom prst="rect">
            <a:avLst/>
          </a:prstGeom>
          <a:noFill/>
        </p:spPr>
        <p:txBody>
          <a:bodyPr wrap="square">
            <a:spAutoFit/>
          </a:bodyPr>
          <a:lstStyle/>
          <a:p>
            <a:r>
              <a:rPr lang="de-CH" sz="3200" b="1" dirty="0"/>
              <a:t>Olympe de </a:t>
            </a:r>
            <a:r>
              <a:rPr lang="de-CH" sz="3200" b="1" dirty="0" err="1"/>
              <a:t>Gouges</a:t>
            </a:r>
            <a:r>
              <a:rPr lang="de-CH" sz="3200" b="1" dirty="0"/>
              <a:t> 1748 -1793</a:t>
            </a:r>
          </a:p>
          <a:p>
            <a:endParaRPr lang="de-CH" dirty="0"/>
          </a:p>
          <a:p>
            <a:r>
              <a:rPr lang="de-CH" sz="2400" dirty="0"/>
              <a:t>Revolutionärin, Frauenrechtlerin und Schriftstellerin. Verfasserin der Erklärung der Rechte der Frau und Bürgerin von 1791. </a:t>
            </a:r>
          </a:p>
          <a:p>
            <a:endParaRPr lang="de-CH" sz="100" dirty="0"/>
          </a:p>
          <a:p>
            <a:r>
              <a:rPr lang="de-CH" sz="2400" dirty="0"/>
              <a:t>Zu unrecht des Royalismus  bezichtigt und verurteilt. Das Todesurteil wurde am 3. November 1793 auf der Place de la Concorde durch die Guillotine vollstreckt. </a:t>
            </a:r>
          </a:p>
        </p:txBody>
      </p:sp>
      <p:sp>
        <p:nvSpPr>
          <p:cNvPr id="11" name="Textfeld 10">
            <a:extLst>
              <a:ext uri="{FF2B5EF4-FFF2-40B4-BE49-F238E27FC236}">
                <a16:creationId xmlns:a16="http://schemas.microsoft.com/office/drawing/2014/main" id="{4712ADEB-3E96-2250-60A7-332AF4DBADD7}"/>
              </a:ext>
            </a:extLst>
          </p:cNvPr>
          <p:cNvSpPr txBox="1"/>
          <p:nvPr/>
        </p:nvSpPr>
        <p:spPr>
          <a:xfrm>
            <a:off x="474486" y="3577856"/>
            <a:ext cx="11243026" cy="3046988"/>
          </a:xfrm>
          <a:prstGeom prst="rect">
            <a:avLst/>
          </a:prstGeom>
          <a:noFill/>
        </p:spPr>
        <p:txBody>
          <a:bodyPr wrap="square">
            <a:spAutoFit/>
          </a:bodyPr>
          <a:lstStyle/>
          <a:p>
            <a:r>
              <a:rPr lang="de-CH" sz="3200" i="1" dirty="0"/>
              <a:t>«Ist nicht in der Verfassung die Meinungs- </a:t>
            </a:r>
            <a:br>
              <a:rPr lang="de-CH" sz="3200" i="1" dirty="0"/>
            </a:br>
            <a:r>
              <a:rPr lang="de-CH" sz="3200" i="1" dirty="0"/>
              <a:t>und Pressefreiheit als kostbarstes Gut des </a:t>
            </a:r>
            <a:br>
              <a:rPr lang="de-CH" sz="3200" i="1" dirty="0"/>
            </a:br>
            <a:r>
              <a:rPr lang="de-CH" sz="3200" i="1" dirty="0"/>
              <a:t>Menschen verankert? Wären denn diese Gesetze und Rechte, ja die ganze Verfassung nichts weiter als hohle Phrasen, jedes Sinnes entleert? Wehe mir, ich habe diese traurige Erfahrung gemacht.»</a:t>
            </a:r>
          </a:p>
        </p:txBody>
      </p:sp>
      <p:pic>
        <p:nvPicPr>
          <p:cNvPr id="3" name="Grafik 2" descr="Ein Bild, das Porträt, Menschliches Gesicht, Bild, Kunst enthält.&#10;&#10;Automatisch generierte Beschreibung">
            <a:extLst>
              <a:ext uri="{FF2B5EF4-FFF2-40B4-BE49-F238E27FC236}">
                <a16:creationId xmlns:a16="http://schemas.microsoft.com/office/drawing/2014/main" id="{069058D5-06A9-59DE-EEC5-8706289EDA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5821" y="430817"/>
            <a:ext cx="3071691" cy="4109286"/>
          </a:xfrm>
          <a:prstGeom prst="rect">
            <a:avLst/>
          </a:prstGeom>
          <a:ln w="127000" cap="flat">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pic>
    </p:spTree>
    <p:extLst>
      <p:ext uri="{BB962C8B-B14F-4D97-AF65-F5344CB8AC3E}">
        <p14:creationId xmlns:p14="http://schemas.microsoft.com/office/powerpoint/2010/main" val="2225870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2" name="Habeck">
            <a:hlinkClick r:id="" action="ppaction://media"/>
            <a:extLst>
              <a:ext uri="{FF2B5EF4-FFF2-40B4-BE49-F238E27FC236}">
                <a16:creationId xmlns:a16="http://schemas.microsoft.com/office/drawing/2014/main" id="{3F96A7D3-6688-BD8D-9F3A-658CFCEB0B9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13469" y="296614"/>
            <a:ext cx="6279180" cy="6279180"/>
          </a:xfrm>
          <a:prstGeom prst="rect">
            <a:avLst/>
          </a:prstGeom>
          <a:ln w="127000" cap="flat">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pic>
    </p:spTree>
    <p:extLst>
      <p:ext uri="{BB962C8B-B14F-4D97-AF65-F5344CB8AC3E}">
        <p14:creationId xmlns:p14="http://schemas.microsoft.com/office/powerpoint/2010/main" val="36449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1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9B381F-6BDC-135C-6B98-DB791E487259}"/>
              </a:ext>
            </a:extLst>
          </p:cNvPr>
          <p:cNvSpPr>
            <a:spLocks noGrp="1"/>
          </p:cNvSpPr>
          <p:nvPr>
            <p:ph type="title"/>
          </p:nvPr>
        </p:nvSpPr>
        <p:spPr/>
        <p:txBody>
          <a:bodyPr/>
          <a:lstStyle/>
          <a:p>
            <a:r>
              <a:rPr lang="de-CH" dirty="0"/>
              <a:t>Folgenlose Kritik des UNO-Menschenrechtsbeauftragten</a:t>
            </a:r>
          </a:p>
        </p:txBody>
      </p:sp>
      <p:sp>
        <p:nvSpPr>
          <p:cNvPr id="3" name="Inhaltsplatzhalter 2">
            <a:extLst>
              <a:ext uri="{FF2B5EF4-FFF2-40B4-BE49-F238E27FC236}">
                <a16:creationId xmlns:a16="http://schemas.microsoft.com/office/drawing/2014/main" id="{79521ACF-5BF3-6EBB-4174-2105E7563BAC}"/>
              </a:ext>
            </a:extLst>
          </p:cNvPr>
          <p:cNvSpPr>
            <a:spLocks noGrp="1"/>
          </p:cNvSpPr>
          <p:nvPr>
            <p:ph idx="1"/>
          </p:nvPr>
        </p:nvSpPr>
        <p:spPr>
          <a:xfrm>
            <a:off x="329610" y="1828800"/>
            <a:ext cx="11483162" cy="4848447"/>
          </a:xfrm>
        </p:spPr>
        <p:txBody>
          <a:bodyPr>
            <a:normAutofit/>
          </a:bodyPr>
          <a:lstStyle/>
          <a:p>
            <a:r>
              <a:rPr lang="de-CH" sz="2400" dirty="0"/>
              <a:t>Nils Melzer zum Fall Julian Assange: </a:t>
            </a:r>
          </a:p>
          <a:p>
            <a:pPr lvl="1"/>
            <a:r>
              <a:rPr lang="de-CH" sz="2000" dirty="0"/>
              <a:t>«Vor unseren Augen kreiert sich ein mörderisches System»</a:t>
            </a:r>
          </a:p>
          <a:p>
            <a:pPr lvl="1"/>
            <a:r>
              <a:rPr lang="de-CH" sz="2000" dirty="0"/>
              <a:t> A. ist der „weissen Folter“ ausgesetzt, also der systematischen psychischen Zersetzung. </a:t>
            </a:r>
          </a:p>
          <a:p>
            <a:pPr marL="228600" lvl="1">
              <a:spcBef>
                <a:spcPts val="1000"/>
              </a:spcBef>
            </a:pPr>
            <a:r>
              <a:rPr lang="de-CH" sz="2400" dirty="0"/>
              <a:t>Nils Melzer zur Polizeigewalt während «Corona» in Deutschland:</a:t>
            </a:r>
          </a:p>
          <a:p>
            <a:pPr marL="685800" lvl="2">
              <a:spcBef>
                <a:spcPts val="1000"/>
              </a:spcBef>
            </a:pPr>
            <a:r>
              <a:rPr lang="de-CH" sz="2000" dirty="0"/>
              <a:t>«Jeder einzelne Fall muss aufgeklärt werden, und zwar gründlich. […] Die politisch Verantwortlichen dürfen die Vorfälle keinesfalls auf die leichte Schulter nehmen.»</a:t>
            </a:r>
          </a:p>
          <a:p>
            <a:pPr marL="685800" lvl="2">
              <a:spcBef>
                <a:spcPts val="1000"/>
              </a:spcBef>
            </a:pPr>
            <a:r>
              <a:rPr lang="de-CH" sz="2000" dirty="0"/>
              <a:t>«Wir haben den Eindruck, dass es sich bei den Protesten mehrheitlich nicht um gewaltbereite Randalierer gehandelt hat. Es waren Frauen, Kinder, Radfahrer, ältere Leute.“</a:t>
            </a:r>
          </a:p>
          <a:p>
            <a:pPr marL="685800" lvl="2">
              <a:spcBef>
                <a:spcPts val="1000"/>
              </a:spcBef>
            </a:pPr>
            <a:r>
              <a:rPr lang="de-CH" sz="2000" dirty="0"/>
              <a:t>«Die Wahrnehmung der Behörden, was verhältnismäßig ist, ist verzerrt»</a:t>
            </a:r>
          </a:p>
          <a:p>
            <a:pPr marL="685800" lvl="2">
              <a:spcBef>
                <a:spcPts val="1000"/>
              </a:spcBef>
            </a:pPr>
            <a:r>
              <a:rPr lang="de-CH" sz="2000" dirty="0"/>
              <a:t>Systemversagen: Die Überwachung der Polizei in Deutschland funktioniert nicht.</a:t>
            </a:r>
          </a:p>
          <a:p>
            <a:endParaRPr lang="de-CH" sz="2400" dirty="0"/>
          </a:p>
        </p:txBody>
      </p:sp>
    </p:spTree>
    <p:extLst>
      <p:ext uri="{BB962C8B-B14F-4D97-AF65-F5344CB8AC3E}">
        <p14:creationId xmlns:p14="http://schemas.microsoft.com/office/powerpoint/2010/main" val="2850839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9CFE48-267C-A0C4-FEFE-4E4E8419B797}"/>
              </a:ext>
            </a:extLst>
          </p:cNvPr>
          <p:cNvSpPr>
            <a:spLocks noGrp="1"/>
          </p:cNvSpPr>
          <p:nvPr>
            <p:ph type="title"/>
          </p:nvPr>
        </p:nvSpPr>
        <p:spPr>
          <a:xfrm>
            <a:off x="201478" y="418206"/>
            <a:ext cx="11789043" cy="751367"/>
          </a:xfrm>
        </p:spPr>
        <p:txBody>
          <a:bodyPr>
            <a:noAutofit/>
          </a:bodyPr>
          <a:lstStyle/>
          <a:p>
            <a:r>
              <a:rPr lang="de-CH" sz="3800" dirty="0"/>
              <a:t>Feststellungen zu Menschenrechten</a:t>
            </a:r>
          </a:p>
        </p:txBody>
      </p:sp>
      <p:sp>
        <p:nvSpPr>
          <p:cNvPr id="3" name="Inhaltsplatzhalter 2">
            <a:extLst>
              <a:ext uri="{FF2B5EF4-FFF2-40B4-BE49-F238E27FC236}">
                <a16:creationId xmlns:a16="http://schemas.microsoft.com/office/drawing/2014/main" id="{50D06F7A-0DC6-5828-9792-520FD9681EF3}"/>
              </a:ext>
            </a:extLst>
          </p:cNvPr>
          <p:cNvSpPr>
            <a:spLocks noGrp="1"/>
          </p:cNvSpPr>
          <p:nvPr>
            <p:ph idx="1"/>
          </p:nvPr>
        </p:nvSpPr>
        <p:spPr>
          <a:xfrm>
            <a:off x="201478" y="1169573"/>
            <a:ext cx="11990522" cy="5476887"/>
          </a:xfrm>
        </p:spPr>
        <p:txBody>
          <a:bodyPr>
            <a:normAutofit/>
          </a:bodyPr>
          <a:lstStyle/>
          <a:p>
            <a:pPr>
              <a:lnSpc>
                <a:spcPct val="100000"/>
              </a:lnSpc>
            </a:pPr>
            <a:r>
              <a:rPr lang="de-CH" sz="3200" dirty="0"/>
              <a:t>Ausnahmefall in der Menschheitsgeschichte.</a:t>
            </a:r>
          </a:p>
          <a:p>
            <a:pPr>
              <a:lnSpc>
                <a:spcPct val="100000"/>
              </a:lnSpc>
            </a:pPr>
            <a:r>
              <a:rPr lang="de-CH" sz="3200" dirty="0"/>
              <a:t>Von Brüchen und Rückschlägen durchzogen.</a:t>
            </a:r>
          </a:p>
          <a:p>
            <a:pPr>
              <a:lnSpc>
                <a:spcPct val="100000"/>
              </a:lnSpc>
            </a:pPr>
            <a:r>
              <a:rPr lang="de-CH" sz="3200" dirty="0"/>
              <a:t>Sie mussten erkämpft und häufig mit Blut bezahlt werden.</a:t>
            </a:r>
          </a:p>
          <a:p>
            <a:pPr>
              <a:lnSpc>
                <a:spcPct val="100000"/>
              </a:lnSpc>
            </a:pPr>
            <a:r>
              <a:rPr lang="de-CH" sz="3200" dirty="0"/>
              <a:t>Ihr Nährboden sind Kriege und Krisen, während </a:t>
            </a:r>
            <a:br>
              <a:rPr lang="de-CH" sz="3200" dirty="0"/>
            </a:br>
            <a:r>
              <a:rPr lang="de-CH" sz="3200" dirty="0"/>
              <a:t>in «guten Zeiten» der Sinn für sie schwindet. </a:t>
            </a:r>
          </a:p>
          <a:p>
            <a:pPr>
              <a:lnSpc>
                <a:spcPct val="100000"/>
              </a:lnSpc>
            </a:pPr>
            <a:r>
              <a:rPr lang="de-CH" sz="3200" dirty="0"/>
              <a:t>Ihre Gewährleistung erfordert Wachsamkeit u. Wehrhaftigkeit.</a:t>
            </a:r>
          </a:p>
          <a:p>
            <a:pPr>
              <a:lnSpc>
                <a:spcPct val="100000"/>
              </a:lnSpc>
            </a:pPr>
            <a:r>
              <a:rPr lang="de-DE" sz="3200" dirty="0"/>
              <a:t>Sie verschwinden nicht auf einen Schlag, sie erodieren.</a:t>
            </a:r>
          </a:p>
          <a:p>
            <a:pPr>
              <a:lnSpc>
                <a:spcPct val="100000"/>
              </a:lnSpc>
            </a:pPr>
            <a:r>
              <a:rPr lang="de-DE" sz="3200" dirty="0"/>
              <a:t>Gerichte bieten nur einen unzureichenden Schutz.</a:t>
            </a:r>
            <a:endParaRPr lang="de-CH" sz="3200" dirty="0"/>
          </a:p>
          <a:p>
            <a:pPr>
              <a:lnSpc>
                <a:spcPct val="100000"/>
              </a:lnSpc>
            </a:pPr>
            <a:r>
              <a:rPr lang="de-CH" sz="3200" dirty="0"/>
              <a:t>Der Kampf für Menschenrechte ist nie zu Ende.</a:t>
            </a:r>
          </a:p>
        </p:txBody>
      </p:sp>
    </p:spTree>
    <p:extLst>
      <p:ext uri="{BB962C8B-B14F-4D97-AF65-F5344CB8AC3E}">
        <p14:creationId xmlns:p14="http://schemas.microsoft.com/office/powerpoint/2010/main" val="23380745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5" name="Inhaltsplatzhalter 4" descr="Ein Bild, das draußen, Wolke, Landschaft, Gebirgszug enthält.&#10;&#10;Automatisch generierte Beschreibung">
            <a:extLst>
              <a:ext uri="{FF2B5EF4-FFF2-40B4-BE49-F238E27FC236}">
                <a16:creationId xmlns:a16="http://schemas.microsoft.com/office/drawing/2014/main" id="{F1181A79-F1E6-D9F0-F23E-6962AB54BB3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7168" t="6772" r="9642" b="9825"/>
          <a:stretch/>
        </p:blipFill>
        <p:spPr>
          <a:xfrm>
            <a:off x="1798292" y="361506"/>
            <a:ext cx="8595415" cy="5752213"/>
          </a:xfrm>
          <a:prstGeom prst="rect">
            <a:avLst/>
          </a:prstGeom>
          <a:ln w="127000" cap="flat">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pic>
      <p:sp>
        <p:nvSpPr>
          <p:cNvPr id="7" name="Textfeld 6">
            <a:extLst>
              <a:ext uri="{FF2B5EF4-FFF2-40B4-BE49-F238E27FC236}">
                <a16:creationId xmlns:a16="http://schemas.microsoft.com/office/drawing/2014/main" id="{67CFD317-FE43-F457-FCC5-32C06ACC3AE2}"/>
              </a:ext>
            </a:extLst>
          </p:cNvPr>
          <p:cNvSpPr txBox="1"/>
          <p:nvPr/>
        </p:nvSpPr>
        <p:spPr>
          <a:xfrm>
            <a:off x="1879071" y="6295877"/>
            <a:ext cx="8346167" cy="349471"/>
          </a:xfrm>
          <a:prstGeom prst="rect">
            <a:avLst/>
          </a:prstGeom>
          <a:noFill/>
        </p:spPr>
        <p:txBody>
          <a:bodyPr wrap="square">
            <a:spAutoFit/>
          </a:bodyPr>
          <a:lstStyle/>
          <a:p>
            <a:pPr algn="ctr"/>
            <a:r>
              <a:rPr lang="de-CH" sz="1600" dirty="0"/>
              <a:t>Grande Dixence, grösste Gewichtsstaumauer der Welt im Kanton Wallis </a:t>
            </a:r>
          </a:p>
        </p:txBody>
      </p:sp>
    </p:spTree>
    <p:extLst>
      <p:ext uri="{BB962C8B-B14F-4D97-AF65-F5344CB8AC3E}">
        <p14:creationId xmlns:p14="http://schemas.microsoft.com/office/powerpoint/2010/main" val="20289037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3" name="Grafik 2" descr="Ein Bild, das Statue, Büste, Menschliches Gesicht, Kunst enthält.&#10;&#10;Automatisch generierte Beschreibung">
            <a:extLst>
              <a:ext uri="{FF2B5EF4-FFF2-40B4-BE49-F238E27FC236}">
                <a16:creationId xmlns:a16="http://schemas.microsoft.com/office/drawing/2014/main" id="{738ACD3D-B53C-3EAE-8D9C-9030E69240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3284" y="342474"/>
            <a:ext cx="3674557" cy="4965618"/>
          </a:xfrm>
          <a:prstGeom prst="rect">
            <a:avLst/>
          </a:prstGeom>
          <a:ln w="127000" cap="flat">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pic>
      <p:sp>
        <p:nvSpPr>
          <p:cNvPr id="5" name="Textfeld 4">
            <a:extLst>
              <a:ext uri="{FF2B5EF4-FFF2-40B4-BE49-F238E27FC236}">
                <a16:creationId xmlns:a16="http://schemas.microsoft.com/office/drawing/2014/main" id="{6B650B15-060E-EF2A-6480-776DB58A4DA6}"/>
              </a:ext>
            </a:extLst>
          </p:cNvPr>
          <p:cNvSpPr txBox="1"/>
          <p:nvPr/>
        </p:nvSpPr>
        <p:spPr>
          <a:xfrm>
            <a:off x="773519" y="2180803"/>
            <a:ext cx="6097772" cy="1754326"/>
          </a:xfrm>
          <a:prstGeom prst="rect">
            <a:avLst/>
          </a:prstGeom>
          <a:noFill/>
        </p:spPr>
        <p:txBody>
          <a:bodyPr wrap="square">
            <a:spAutoFit/>
          </a:bodyPr>
          <a:lstStyle/>
          <a:p>
            <a:pPr algn="ctr"/>
            <a:r>
              <a:rPr lang="de-CH" sz="3600" dirty="0"/>
              <a:t>«Gebt mir einen festen Punkt, und ich hebe die Welt aus den Angeln.»</a:t>
            </a:r>
          </a:p>
        </p:txBody>
      </p:sp>
      <p:sp>
        <p:nvSpPr>
          <p:cNvPr id="7" name="Textfeld 6">
            <a:extLst>
              <a:ext uri="{FF2B5EF4-FFF2-40B4-BE49-F238E27FC236}">
                <a16:creationId xmlns:a16="http://schemas.microsoft.com/office/drawing/2014/main" id="{7B546A38-75BB-B59A-0DA4-E482CFA6826A}"/>
              </a:ext>
            </a:extLst>
          </p:cNvPr>
          <p:cNvSpPr txBox="1"/>
          <p:nvPr/>
        </p:nvSpPr>
        <p:spPr>
          <a:xfrm>
            <a:off x="7025463" y="5370570"/>
            <a:ext cx="4861737" cy="1015663"/>
          </a:xfrm>
          <a:prstGeom prst="rect">
            <a:avLst/>
          </a:prstGeom>
          <a:noFill/>
        </p:spPr>
        <p:txBody>
          <a:bodyPr wrap="square">
            <a:spAutoFit/>
          </a:bodyPr>
          <a:lstStyle/>
          <a:p>
            <a:r>
              <a:rPr lang="de-CH" sz="2000" dirty="0"/>
              <a:t>Archimedes von Syrakus</a:t>
            </a:r>
            <a:br>
              <a:rPr lang="de-CH" sz="2000" dirty="0"/>
            </a:br>
            <a:r>
              <a:rPr lang="de-CH" sz="2000" dirty="0"/>
              <a:t>(um 287 - 212 v. Chr.), griechischer Mathematiker, Physiker und Ingenieur. </a:t>
            </a:r>
          </a:p>
        </p:txBody>
      </p:sp>
    </p:spTree>
    <p:extLst>
      <p:ext uri="{BB962C8B-B14F-4D97-AF65-F5344CB8AC3E}">
        <p14:creationId xmlns:p14="http://schemas.microsoft.com/office/powerpoint/2010/main" val="2584301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F34C52-76E9-5534-FAD8-DC53EE6AAC74}"/>
              </a:ext>
            </a:extLst>
          </p:cNvPr>
          <p:cNvSpPr>
            <a:spLocks noGrp="1"/>
          </p:cNvSpPr>
          <p:nvPr>
            <p:ph type="title"/>
          </p:nvPr>
        </p:nvSpPr>
        <p:spPr/>
        <p:txBody>
          <a:bodyPr>
            <a:normAutofit fontScale="90000"/>
          </a:bodyPr>
          <a:lstStyle/>
          <a:p>
            <a:r>
              <a:rPr lang="de-CH" dirty="0"/>
              <a:t>Voraussetzungen zur reifen Demokratie</a:t>
            </a:r>
            <a:br>
              <a:rPr lang="de-CH" dirty="0"/>
            </a:br>
            <a:r>
              <a:rPr lang="de-CH" dirty="0"/>
              <a:t>als Hüterin der Menschenrechte </a:t>
            </a:r>
          </a:p>
        </p:txBody>
      </p:sp>
      <p:sp>
        <p:nvSpPr>
          <p:cNvPr id="3" name="Inhaltsplatzhalter 2">
            <a:extLst>
              <a:ext uri="{FF2B5EF4-FFF2-40B4-BE49-F238E27FC236}">
                <a16:creationId xmlns:a16="http://schemas.microsoft.com/office/drawing/2014/main" id="{E4D2778E-50CB-A2DA-3827-0CAD6FF0A6FC}"/>
              </a:ext>
            </a:extLst>
          </p:cNvPr>
          <p:cNvSpPr>
            <a:spLocks noGrp="1"/>
          </p:cNvSpPr>
          <p:nvPr>
            <p:ph idx="1"/>
          </p:nvPr>
        </p:nvSpPr>
        <p:spPr>
          <a:xfrm>
            <a:off x="252248" y="1851322"/>
            <a:ext cx="11661979" cy="4675602"/>
          </a:xfrm>
        </p:spPr>
        <p:txBody>
          <a:bodyPr>
            <a:normAutofit fontScale="92500" lnSpcReduction="10000"/>
          </a:bodyPr>
          <a:lstStyle/>
          <a:p>
            <a:r>
              <a:rPr lang="de-CH" sz="2400" dirty="0">
                <a:effectLst/>
              </a:rPr>
              <a:t>Freiheitsidee muss als ethische Kraft – nicht als vom Augenblick geborene </a:t>
            </a:r>
            <a:r>
              <a:rPr lang="de-CH" sz="2400" dirty="0" err="1">
                <a:effectLst/>
              </a:rPr>
              <a:t>euphoristische</a:t>
            </a:r>
            <a:r>
              <a:rPr lang="de-CH" sz="2400" dirty="0">
                <a:effectLst/>
              </a:rPr>
              <a:t> Stimmungen, sondern als tiefe politische Überzeugungen – im Volke lebendig sein.</a:t>
            </a:r>
          </a:p>
          <a:p>
            <a:r>
              <a:rPr lang="de-DE" sz="2400" dirty="0">
                <a:effectLst/>
              </a:rPr>
              <a:t>Das Volk muss eine freiheitliche Tradition besitzen. Das bedingt, dass eine freiheitliche Vergan­genheit nachwirkt, dass also die vorausgegangene Generation der lebenden Generation einen Schatz an freiheitlichen politischen Vorstellungen, Anschauungen und Erfahrungen überliefert.</a:t>
            </a:r>
          </a:p>
          <a:p>
            <a:r>
              <a:rPr lang="de-CH" sz="2400" dirty="0">
                <a:effectLst/>
              </a:rPr>
              <a:t>Die lebende Generation muss diesen ererbten Schatz an freiheitlichen politischen Einsichten und an freiheitlichen politischen Erfahrungen ihrerseits aneignen, ja erkämpfen durch entsprechende politische Erziehung, Erprobung und Bewährung als Verfassungsgesetzgeber und einfacher Gesetzgeber einer echten Demokratie.</a:t>
            </a:r>
            <a:endParaRPr lang="de-CH" sz="2400" dirty="0"/>
          </a:p>
        </p:txBody>
      </p:sp>
    </p:spTree>
    <p:extLst>
      <p:ext uri="{BB962C8B-B14F-4D97-AF65-F5344CB8AC3E}">
        <p14:creationId xmlns:p14="http://schemas.microsoft.com/office/powerpoint/2010/main" val="2441272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7D7CFD-C952-F171-8F95-EF5D7D6F8C25}"/>
              </a:ext>
            </a:extLst>
          </p:cNvPr>
          <p:cNvSpPr>
            <a:spLocks noGrp="1"/>
          </p:cNvSpPr>
          <p:nvPr>
            <p:ph type="title"/>
          </p:nvPr>
        </p:nvSpPr>
        <p:spPr/>
        <p:txBody>
          <a:bodyPr/>
          <a:lstStyle/>
          <a:p>
            <a:r>
              <a:rPr lang="de-CH" dirty="0"/>
              <a:t>Gliederung</a:t>
            </a:r>
          </a:p>
        </p:txBody>
      </p:sp>
      <p:sp>
        <p:nvSpPr>
          <p:cNvPr id="3" name="Inhaltsplatzhalter 2">
            <a:extLst>
              <a:ext uri="{FF2B5EF4-FFF2-40B4-BE49-F238E27FC236}">
                <a16:creationId xmlns:a16="http://schemas.microsoft.com/office/drawing/2014/main" id="{FDBA84E8-395B-3299-42CF-F831783B89D1}"/>
              </a:ext>
            </a:extLst>
          </p:cNvPr>
          <p:cNvSpPr>
            <a:spLocks noGrp="1"/>
          </p:cNvSpPr>
          <p:nvPr>
            <p:ph idx="1"/>
          </p:nvPr>
        </p:nvSpPr>
        <p:spPr>
          <a:xfrm>
            <a:off x="913794" y="1626781"/>
            <a:ext cx="10675693" cy="4621619"/>
          </a:xfrm>
        </p:spPr>
        <p:txBody>
          <a:bodyPr>
            <a:normAutofit/>
          </a:bodyPr>
          <a:lstStyle/>
          <a:p>
            <a:r>
              <a:rPr lang="de-CH" sz="4000" dirty="0"/>
              <a:t>Wesen der Menschenrechte</a:t>
            </a:r>
          </a:p>
          <a:p>
            <a:r>
              <a:rPr lang="de-CH" sz="4000" dirty="0"/>
              <a:t>Meilensteine</a:t>
            </a:r>
          </a:p>
          <a:p>
            <a:r>
              <a:rPr lang="de-CH" sz="4000" dirty="0"/>
              <a:t>Allgemeine Feststellungen und der Versuch, daraus Lehren zu ziehen.</a:t>
            </a:r>
          </a:p>
        </p:txBody>
      </p:sp>
    </p:spTree>
    <p:extLst>
      <p:ext uri="{BB962C8B-B14F-4D97-AF65-F5344CB8AC3E}">
        <p14:creationId xmlns:p14="http://schemas.microsoft.com/office/powerpoint/2010/main" val="35667684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BFBD913-ECBA-31D2-3D7C-9D3E53F113B4}"/>
              </a:ext>
            </a:extLst>
          </p:cNvPr>
          <p:cNvPicPr>
            <a:picLocks noChangeAspect="1"/>
          </p:cNvPicPr>
          <p:nvPr/>
        </p:nvPicPr>
        <p:blipFill>
          <a:blip r:embed="rId3"/>
          <a:stretch>
            <a:fillRect/>
          </a:stretch>
        </p:blipFill>
        <p:spPr>
          <a:xfrm>
            <a:off x="410195" y="297712"/>
            <a:ext cx="11437183" cy="6347637"/>
          </a:xfrm>
          <a:prstGeom prst="rect">
            <a:avLst/>
          </a:prstGeom>
          <a:ln w="127000" cap="flat">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pic>
    </p:spTree>
    <p:extLst>
      <p:ext uri="{BB962C8B-B14F-4D97-AF65-F5344CB8AC3E}">
        <p14:creationId xmlns:p14="http://schemas.microsoft.com/office/powerpoint/2010/main" val="1523014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45D86363-1837-267F-AC53-0C676C2148C7}"/>
              </a:ext>
            </a:extLst>
          </p:cNvPr>
          <p:cNvSpPr>
            <a:spLocks noGrp="1"/>
          </p:cNvSpPr>
          <p:nvPr>
            <p:ph type="body" sz="half" idx="2"/>
          </p:nvPr>
        </p:nvSpPr>
        <p:spPr>
          <a:xfrm>
            <a:off x="606056" y="744279"/>
            <a:ext cx="6242688" cy="5635255"/>
          </a:xfrm>
        </p:spPr>
        <p:txBody>
          <a:bodyPr>
            <a:normAutofit/>
          </a:bodyPr>
          <a:lstStyle/>
          <a:p>
            <a:r>
              <a:rPr lang="de-CH" sz="3600" dirty="0"/>
              <a:t>«Keine Regierung und keine Bataillone vermögen Recht und Freiheit zu schützen, wo der Bürger nicht imstande ist, selber vor die Haustür zu stehen und nachzusehen, was es gibt.»</a:t>
            </a:r>
          </a:p>
          <a:p>
            <a:r>
              <a:rPr lang="de-CH" sz="2000" dirty="0"/>
              <a:t>Aus:  «Fähnlein der sieben Aufrechten»</a:t>
            </a:r>
          </a:p>
        </p:txBody>
      </p:sp>
      <p:pic>
        <p:nvPicPr>
          <p:cNvPr id="10" name="Bildplatzhalter 9" descr="Ein Bild, das Menschliches Gesicht, Porträt, Mann, Bart enthält.&#10;&#10;Automatisch generierte Beschreibung">
            <a:extLst>
              <a:ext uri="{FF2B5EF4-FFF2-40B4-BE49-F238E27FC236}">
                <a16:creationId xmlns:a16="http://schemas.microsoft.com/office/drawing/2014/main" id="{55EEA0F7-4DC9-2ECF-1242-68F4BFC31F8E}"/>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0137" t="14549" r="11668" b="12704"/>
          <a:stretch/>
        </p:blipFill>
        <p:spPr>
          <a:xfrm>
            <a:off x="7612912" y="1020726"/>
            <a:ext cx="3009014" cy="3508745"/>
          </a:xfrm>
        </p:spPr>
      </p:pic>
      <p:sp>
        <p:nvSpPr>
          <p:cNvPr id="12" name="Textfeld 11">
            <a:extLst>
              <a:ext uri="{FF2B5EF4-FFF2-40B4-BE49-F238E27FC236}">
                <a16:creationId xmlns:a16="http://schemas.microsoft.com/office/drawing/2014/main" id="{459CDFBF-57F0-D3F2-04B1-ECC98B6E1022}"/>
              </a:ext>
            </a:extLst>
          </p:cNvPr>
          <p:cNvSpPr txBox="1"/>
          <p:nvPr/>
        </p:nvSpPr>
        <p:spPr>
          <a:xfrm>
            <a:off x="7389629" y="4860208"/>
            <a:ext cx="4802371" cy="830997"/>
          </a:xfrm>
          <a:prstGeom prst="rect">
            <a:avLst/>
          </a:prstGeom>
          <a:noFill/>
        </p:spPr>
        <p:txBody>
          <a:bodyPr wrap="square">
            <a:spAutoFit/>
          </a:bodyPr>
          <a:lstStyle/>
          <a:p>
            <a:r>
              <a:rPr lang="de-CH" sz="2400" dirty="0"/>
              <a:t>Gottfried Keller (1819 - 1890) </a:t>
            </a:r>
            <a:br>
              <a:rPr lang="de-CH" sz="2400" dirty="0"/>
            </a:br>
            <a:r>
              <a:rPr lang="de-CH" sz="2400" dirty="0"/>
              <a:t>Schweizer Dichter und Politiker. </a:t>
            </a:r>
          </a:p>
        </p:txBody>
      </p:sp>
    </p:spTree>
    <p:extLst>
      <p:ext uri="{BB962C8B-B14F-4D97-AF65-F5344CB8AC3E}">
        <p14:creationId xmlns:p14="http://schemas.microsoft.com/office/powerpoint/2010/main" val="8924291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0CA4A9-1B62-5EF2-565D-3AD7527D26FA}"/>
              </a:ext>
            </a:extLst>
          </p:cNvPr>
          <p:cNvSpPr>
            <a:spLocks noGrp="1"/>
          </p:cNvSpPr>
          <p:nvPr>
            <p:ph type="title"/>
          </p:nvPr>
        </p:nvSpPr>
        <p:spPr>
          <a:xfrm>
            <a:off x="913794" y="4819137"/>
            <a:ext cx="10353761" cy="940354"/>
          </a:xfrm>
        </p:spPr>
        <p:txBody>
          <a:bodyPr vert="horz" lIns="91440" tIns="45720" rIns="91440" bIns="45720" rtlCol="0" anchor="b">
            <a:normAutofit/>
          </a:bodyPr>
          <a:lstStyle/>
          <a:p>
            <a:r>
              <a:rPr lang="en-US" sz="2000"/>
              <a:t>Vielen Dank für die Aufmerksamkeit!</a:t>
            </a:r>
            <a:br>
              <a:rPr lang="en-US" sz="2000"/>
            </a:br>
            <a:br>
              <a:rPr lang="en-US" sz="2000"/>
            </a:br>
            <a:r>
              <a:rPr lang="en-US" sz="2000"/>
              <a:t>Gerne beantworte ich Eure Fragen.</a:t>
            </a:r>
          </a:p>
        </p:txBody>
      </p:sp>
      <p:pic>
        <p:nvPicPr>
          <p:cNvPr id="3" name="Grafik 2">
            <a:extLst>
              <a:ext uri="{FF2B5EF4-FFF2-40B4-BE49-F238E27FC236}">
                <a16:creationId xmlns:a16="http://schemas.microsoft.com/office/drawing/2014/main" id="{4B912CDD-0A88-DAA4-DD75-4050BB1C9C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7518" y="643466"/>
            <a:ext cx="4988614" cy="3928534"/>
          </a:xfrm>
          <a:prstGeom prst="rect">
            <a:avLst/>
          </a:prstGeom>
          <a:solidFill>
            <a:schemeClr val="tx1"/>
          </a:solidFill>
          <a:scene3d>
            <a:camera prst="orthographicFront"/>
            <a:lightRig rig="twoPt" dir="t">
              <a:rot lat="0" lon="0" rev="7200000"/>
            </a:lightRig>
          </a:scene3d>
          <a:sp3d>
            <a:bevelT w="25400" h="19050"/>
          </a:sp3d>
        </p:spPr>
      </p:pic>
    </p:spTree>
    <p:extLst>
      <p:ext uri="{BB962C8B-B14F-4D97-AF65-F5344CB8AC3E}">
        <p14:creationId xmlns:p14="http://schemas.microsoft.com/office/powerpoint/2010/main" val="380996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76749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94F98D8-65D0-863B-98A0-CB5092B4E4DC}"/>
              </a:ext>
            </a:extLst>
          </p:cNvPr>
          <p:cNvPicPr>
            <a:picLocks noChangeAspect="1"/>
          </p:cNvPicPr>
          <p:nvPr/>
        </p:nvPicPr>
        <p:blipFill>
          <a:blip r:embed="rId3"/>
          <a:stretch>
            <a:fillRect/>
          </a:stretch>
        </p:blipFill>
        <p:spPr>
          <a:xfrm>
            <a:off x="946771" y="323356"/>
            <a:ext cx="10238680" cy="6194402"/>
          </a:xfrm>
          <a:prstGeom prst="rect">
            <a:avLst/>
          </a:prstGeom>
          <a:solidFill>
            <a:srgbClr val="FF0000">
              <a:alpha val="58000"/>
            </a:srgbClr>
          </a:solidFill>
          <a:ln w="127000" cap="flat">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pic>
      <p:sp>
        <p:nvSpPr>
          <p:cNvPr id="15" name="Rechteck 14">
            <a:extLst>
              <a:ext uri="{FF2B5EF4-FFF2-40B4-BE49-F238E27FC236}">
                <a16:creationId xmlns:a16="http://schemas.microsoft.com/office/drawing/2014/main" id="{A5107E36-2AB2-35FA-F710-8FA48863FBAE}"/>
              </a:ext>
            </a:extLst>
          </p:cNvPr>
          <p:cNvSpPr/>
          <p:nvPr/>
        </p:nvSpPr>
        <p:spPr>
          <a:xfrm>
            <a:off x="3593805" y="3306726"/>
            <a:ext cx="4178595" cy="404037"/>
          </a:xfrm>
          <a:prstGeom prst="rect">
            <a:avLst/>
          </a:prstGeom>
          <a:solidFill>
            <a:srgbClr val="FF0000">
              <a:alpha val="20000"/>
            </a:srgbClr>
          </a:solidFill>
          <a:ln w="666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782214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6D2686-1234-5CD6-259F-84D1E684E406}"/>
              </a:ext>
            </a:extLst>
          </p:cNvPr>
          <p:cNvSpPr>
            <a:spLocks noGrp="1"/>
          </p:cNvSpPr>
          <p:nvPr>
            <p:ph type="title"/>
          </p:nvPr>
        </p:nvSpPr>
        <p:spPr>
          <a:xfrm>
            <a:off x="350875" y="609600"/>
            <a:ext cx="11663916" cy="1326321"/>
          </a:xfrm>
        </p:spPr>
        <p:txBody>
          <a:bodyPr/>
          <a:lstStyle/>
          <a:p>
            <a:r>
              <a:rPr lang="de-CH" dirty="0"/>
              <a:t>Deutsches Institut für Menschenrechte</a:t>
            </a:r>
          </a:p>
        </p:txBody>
      </p:sp>
      <p:sp>
        <p:nvSpPr>
          <p:cNvPr id="3" name="Inhaltsplatzhalter 2">
            <a:extLst>
              <a:ext uri="{FF2B5EF4-FFF2-40B4-BE49-F238E27FC236}">
                <a16:creationId xmlns:a16="http://schemas.microsoft.com/office/drawing/2014/main" id="{EA422C22-3A62-999A-2D8F-CF2D19E1917D}"/>
              </a:ext>
            </a:extLst>
          </p:cNvPr>
          <p:cNvSpPr>
            <a:spLocks noGrp="1"/>
          </p:cNvSpPr>
          <p:nvPr>
            <p:ph idx="1"/>
          </p:nvPr>
        </p:nvSpPr>
        <p:spPr>
          <a:xfrm>
            <a:off x="723014" y="1701209"/>
            <a:ext cx="10823943" cy="4890977"/>
          </a:xfrm>
        </p:spPr>
        <p:txBody>
          <a:bodyPr>
            <a:normAutofit lnSpcReduction="10000"/>
          </a:bodyPr>
          <a:lstStyle/>
          <a:p>
            <a:pPr marL="0" indent="0">
              <a:buNone/>
            </a:pPr>
            <a:r>
              <a:rPr lang="de-CH" sz="2800" dirty="0"/>
              <a:t>«Menschenrechte sind Rechte, die jedem Menschen zustehen. Sie gelten für alle Menschen – einfach weil sie Menschen sind, jederzeit und überall, „ohne irgendeinen Unterschied, etwa aufgrund rassistischer Zuschreibungen, nach Hautfarbe, Geschlecht, Sprache, Religion, politischer oder sonstiger Überzeugung, nationaler oder sozialer Herkunft, Vermögen, Geburt oder sonstigem Stand“ (Allgemeine Erklärung der Menschenrechte, Artikel 2). Grundlage der Menschenrechte ist die Annahme, dass alle Menschen die gleiche Menschenwürde besitzen und gleichberechtigt sind.»</a:t>
            </a:r>
          </a:p>
        </p:txBody>
      </p:sp>
    </p:spTree>
    <p:extLst>
      <p:ext uri="{BB962C8B-B14F-4D97-AF65-F5344CB8AC3E}">
        <p14:creationId xmlns:p14="http://schemas.microsoft.com/office/powerpoint/2010/main" val="1714148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3" name="Grafik 2" descr="Ein Bild, das Text, Kunst, Person, Kleidung enthält.&#10;&#10;Automatisch generierte Beschreibung">
            <a:extLst>
              <a:ext uri="{FF2B5EF4-FFF2-40B4-BE49-F238E27FC236}">
                <a16:creationId xmlns:a16="http://schemas.microsoft.com/office/drawing/2014/main" id="{4641AE74-52AA-BA17-2528-75A2ED8BC692}"/>
              </a:ext>
            </a:extLst>
          </p:cNvPr>
          <p:cNvPicPr>
            <a:picLocks noChangeAspect="1"/>
          </p:cNvPicPr>
          <p:nvPr/>
        </p:nvPicPr>
        <p:blipFill rotWithShape="1">
          <a:blip r:embed="rId3">
            <a:extLst>
              <a:ext uri="{28A0092B-C50C-407E-A947-70E740481C1C}">
                <a14:useLocalDpi xmlns:a14="http://schemas.microsoft.com/office/drawing/2010/main" val="0"/>
              </a:ext>
            </a:extLst>
          </a:blip>
          <a:srcRect r="3" b="11582"/>
          <a:stretch/>
        </p:blipFill>
        <p:spPr>
          <a:xfrm>
            <a:off x="6387500" y="313856"/>
            <a:ext cx="4762052" cy="5329934"/>
          </a:xfrm>
          <a:prstGeom prst="rect">
            <a:avLst/>
          </a:prstGeom>
          <a:ln w="1270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pic>
      <p:pic>
        <p:nvPicPr>
          <p:cNvPr id="2" name="Grafik 1" descr="Ein Bild, das Entwurf, Kunst, Schwarzweiß enthält.&#10;&#10;Automatisch generierte Beschreibung">
            <a:extLst>
              <a:ext uri="{FF2B5EF4-FFF2-40B4-BE49-F238E27FC236}">
                <a16:creationId xmlns:a16="http://schemas.microsoft.com/office/drawing/2014/main" id="{56A8CFE0-6766-4247-E531-A9C0AA977D09}"/>
              </a:ext>
            </a:extLst>
          </p:cNvPr>
          <p:cNvPicPr>
            <a:picLocks noChangeAspect="1"/>
          </p:cNvPicPr>
          <p:nvPr/>
        </p:nvPicPr>
        <p:blipFill rotWithShape="1">
          <a:blip r:embed="rId4">
            <a:extLst>
              <a:ext uri="{28A0092B-C50C-407E-A947-70E740481C1C}">
                <a14:useLocalDpi xmlns:a14="http://schemas.microsoft.com/office/drawing/2010/main" val="0"/>
              </a:ext>
            </a:extLst>
          </a:blip>
          <a:srcRect l="25410" r="24332" b="-1"/>
          <a:stretch/>
        </p:blipFill>
        <p:spPr>
          <a:xfrm>
            <a:off x="1056244" y="313854"/>
            <a:ext cx="4718006" cy="5329934"/>
          </a:xfrm>
          <a:prstGeom prst="rect">
            <a:avLst/>
          </a:prstGeom>
          <a:ln w="1270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pic>
      <p:sp>
        <p:nvSpPr>
          <p:cNvPr id="5" name="Textfeld 4">
            <a:extLst>
              <a:ext uri="{FF2B5EF4-FFF2-40B4-BE49-F238E27FC236}">
                <a16:creationId xmlns:a16="http://schemas.microsoft.com/office/drawing/2014/main" id="{14B10E41-E3DC-9F99-F542-2A4CF49499FB}"/>
              </a:ext>
            </a:extLst>
          </p:cNvPr>
          <p:cNvSpPr txBox="1"/>
          <p:nvPr/>
        </p:nvSpPr>
        <p:spPr>
          <a:xfrm>
            <a:off x="865959" y="5732354"/>
            <a:ext cx="4864999" cy="646331"/>
          </a:xfrm>
          <a:prstGeom prst="rect">
            <a:avLst/>
          </a:prstGeom>
          <a:noFill/>
        </p:spPr>
        <p:txBody>
          <a:bodyPr wrap="square">
            <a:spAutoFit/>
          </a:bodyPr>
          <a:lstStyle/>
          <a:p>
            <a:r>
              <a:rPr lang="de-CH" dirty="0"/>
              <a:t>Moses empfängt auf dem Berg Sinai</a:t>
            </a:r>
            <a:br>
              <a:rPr lang="de-CH" dirty="0"/>
            </a:br>
            <a:r>
              <a:rPr lang="de-CH" dirty="0"/>
              <a:t>die zehn Gebote</a:t>
            </a:r>
          </a:p>
        </p:txBody>
      </p:sp>
      <p:sp>
        <p:nvSpPr>
          <p:cNvPr id="7" name="Textfeld 6">
            <a:extLst>
              <a:ext uri="{FF2B5EF4-FFF2-40B4-BE49-F238E27FC236}">
                <a16:creationId xmlns:a16="http://schemas.microsoft.com/office/drawing/2014/main" id="{4F82E3DC-29B6-BBF4-512A-ED1E56058386}"/>
              </a:ext>
            </a:extLst>
          </p:cNvPr>
          <p:cNvSpPr txBox="1"/>
          <p:nvPr/>
        </p:nvSpPr>
        <p:spPr>
          <a:xfrm>
            <a:off x="6270537" y="5732354"/>
            <a:ext cx="5042491" cy="646331"/>
          </a:xfrm>
          <a:prstGeom prst="rect">
            <a:avLst/>
          </a:prstGeom>
          <a:noFill/>
        </p:spPr>
        <p:txBody>
          <a:bodyPr wrap="square">
            <a:spAutoFit/>
          </a:bodyPr>
          <a:lstStyle/>
          <a:p>
            <a:r>
              <a:rPr lang="fr-FR" dirty="0"/>
              <a:t>Déclaration des Droits de l’Homme et du Citoyen (1789)</a:t>
            </a:r>
            <a:endParaRPr lang="de-CH" dirty="0"/>
          </a:p>
        </p:txBody>
      </p:sp>
    </p:spTree>
    <p:extLst>
      <p:ext uri="{BB962C8B-B14F-4D97-AF65-F5344CB8AC3E}">
        <p14:creationId xmlns:p14="http://schemas.microsoft.com/office/powerpoint/2010/main" val="3190513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4DB8F3-585B-1DEA-5FC6-80CFE95E93F7}"/>
              </a:ext>
            </a:extLst>
          </p:cNvPr>
          <p:cNvSpPr>
            <a:spLocks noGrp="1"/>
          </p:cNvSpPr>
          <p:nvPr>
            <p:ph type="title"/>
          </p:nvPr>
        </p:nvSpPr>
        <p:spPr/>
        <p:txBody>
          <a:bodyPr/>
          <a:lstStyle/>
          <a:p>
            <a:r>
              <a:rPr lang="de-CH" dirty="0"/>
              <a:t>Voraussetzungen für die Einschränkung von Grundrechten</a:t>
            </a:r>
          </a:p>
        </p:txBody>
      </p:sp>
      <p:sp>
        <p:nvSpPr>
          <p:cNvPr id="3" name="Inhaltsplatzhalter 2">
            <a:extLst>
              <a:ext uri="{FF2B5EF4-FFF2-40B4-BE49-F238E27FC236}">
                <a16:creationId xmlns:a16="http://schemas.microsoft.com/office/drawing/2014/main" id="{08E8ED6E-C192-F6D1-1FF5-3DA607DF77DA}"/>
              </a:ext>
            </a:extLst>
          </p:cNvPr>
          <p:cNvSpPr>
            <a:spLocks noGrp="1"/>
          </p:cNvSpPr>
          <p:nvPr>
            <p:ph idx="1"/>
          </p:nvPr>
        </p:nvSpPr>
        <p:spPr>
          <a:xfrm>
            <a:off x="243238" y="1935921"/>
            <a:ext cx="11884185" cy="4312479"/>
          </a:xfrm>
        </p:spPr>
        <p:txBody>
          <a:bodyPr>
            <a:noAutofit/>
          </a:bodyPr>
          <a:lstStyle/>
          <a:p>
            <a:pPr marL="446088" indent="-266700">
              <a:lnSpc>
                <a:spcPct val="100000"/>
              </a:lnSpc>
              <a:spcBef>
                <a:spcPts val="0"/>
              </a:spcBef>
              <a:spcAft>
                <a:spcPts val="1200"/>
              </a:spcAft>
            </a:pPr>
            <a:r>
              <a:rPr lang="de-DE" sz="3100" dirty="0"/>
              <a:t>Gesetz im formellen Sinn.</a:t>
            </a:r>
          </a:p>
          <a:p>
            <a:pPr marL="446088" indent="-266700">
              <a:lnSpc>
                <a:spcPct val="100000"/>
              </a:lnSpc>
              <a:spcBef>
                <a:spcPts val="0"/>
              </a:spcBef>
              <a:spcAft>
                <a:spcPts val="1200"/>
              </a:spcAft>
            </a:pPr>
            <a:r>
              <a:rPr lang="de-DE" sz="3100" dirty="0"/>
              <a:t>Übergeordnetes allgemeines Interesse.</a:t>
            </a:r>
          </a:p>
          <a:p>
            <a:pPr marL="446088" indent="-266700">
              <a:lnSpc>
                <a:spcPct val="100000"/>
              </a:lnSpc>
              <a:spcBef>
                <a:spcPts val="0"/>
              </a:spcBef>
              <a:spcAft>
                <a:spcPts val="1200"/>
              </a:spcAft>
            </a:pPr>
            <a:r>
              <a:rPr lang="de-DE" sz="3100" dirty="0"/>
              <a:t>Geeignet, das angestrebte Ziel zu erreichen.</a:t>
            </a:r>
          </a:p>
          <a:p>
            <a:pPr marL="446088" indent="-266700">
              <a:lnSpc>
                <a:spcPct val="100000"/>
              </a:lnSpc>
              <a:spcBef>
                <a:spcPts val="0"/>
              </a:spcBef>
              <a:spcAft>
                <a:spcPts val="1200"/>
              </a:spcAft>
            </a:pPr>
            <a:r>
              <a:rPr lang="de-DE" sz="3100" dirty="0" err="1"/>
              <a:t>Verhältnismässigkeit</a:t>
            </a:r>
            <a:r>
              <a:rPr lang="de-DE" sz="3100" dirty="0"/>
              <a:t>: Die Einschränkungen dürfen nicht </a:t>
            </a:r>
            <a:br>
              <a:rPr lang="de-DE" sz="3100" dirty="0"/>
            </a:br>
            <a:r>
              <a:rPr lang="de-DE" sz="3100" dirty="0"/>
              <a:t>weiter gehen als zur Zielerreichung unbedingt erforderlich.</a:t>
            </a:r>
          </a:p>
          <a:p>
            <a:pPr marL="446088" indent="-266700">
              <a:lnSpc>
                <a:spcPct val="100000"/>
              </a:lnSpc>
              <a:spcBef>
                <a:spcPts val="0"/>
              </a:spcBef>
              <a:spcAft>
                <a:spcPts val="1200"/>
              </a:spcAft>
            </a:pPr>
            <a:r>
              <a:rPr lang="de-DE" sz="3100" dirty="0"/>
              <a:t>Unabhängige richterliche Überprüfung.</a:t>
            </a:r>
          </a:p>
          <a:p>
            <a:pPr marL="446088" indent="-266700">
              <a:lnSpc>
                <a:spcPct val="100000"/>
              </a:lnSpc>
              <a:spcBef>
                <a:spcPts val="0"/>
              </a:spcBef>
              <a:spcAft>
                <a:spcPts val="1200"/>
              </a:spcAft>
            </a:pPr>
            <a:r>
              <a:rPr lang="de-DE" sz="3100" dirty="0"/>
              <a:t>Unantastbarer Kerngehalt der Grund- und Freiheitsrechte.</a:t>
            </a:r>
          </a:p>
          <a:p>
            <a:pPr marL="446088" indent="-266700">
              <a:lnSpc>
                <a:spcPct val="100000"/>
              </a:lnSpc>
              <a:spcBef>
                <a:spcPts val="0"/>
              </a:spcBef>
              <a:spcAft>
                <a:spcPts val="1200"/>
              </a:spcAft>
            </a:pPr>
            <a:endParaRPr lang="de-DE" sz="3100" dirty="0"/>
          </a:p>
        </p:txBody>
      </p:sp>
    </p:spTree>
    <p:extLst>
      <p:ext uri="{BB962C8B-B14F-4D97-AF65-F5344CB8AC3E}">
        <p14:creationId xmlns:p14="http://schemas.microsoft.com/office/powerpoint/2010/main" val="1552801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FD08F184-CD1E-82DA-CA2E-ADAFB69DD5B4}"/>
              </a:ext>
            </a:extLst>
          </p:cNvPr>
          <p:cNvSpPr txBox="1"/>
          <p:nvPr/>
        </p:nvSpPr>
        <p:spPr>
          <a:xfrm>
            <a:off x="124931" y="335122"/>
            <a:ext cx="7410008" cy="5262979"/>
          </a:xfrm>
          <a:prstGeom prst="rect">
            <a:avLst/>
          </a:prstGeom>
          <a:noFill/>
        </p:spPr>
        <p:txBody>
          <a:bodyPr wrap="square">
            <a:spAutoFit/>
          </a:bodyPr>
          <a:lstStyle/>
          <a:p>
            <a:r>
              <a:rPr lang="de-CH" sz="3100" dirty="0"/>
              <a:t>«Verehrte Väter! In arabischen Schriften habe ich Folgendes gelesen: Man fragte einmal den Sarazenen </a:t>
            </a:r>
            <a:r>
              <a:rPr lang="de-CH" sz="3100" dirty="0" err="1"/>
              <a:t>Abdalas</a:t>
            </a:r>
            <a:r>
              <a:rPr lang="de-CH" sz="3100" dirty="0"/>
              <a:t>, was es auf dieser irdischen Bühne als das am meisten Bewunderungswürdige zu sehen gebe. Darauf antwortete jener, nichts Wunderbareres als den Menschen. Dieser Ansicht pflichtet auch das Wort des </a:t>
            </a:r>
            <a:r>
              <a:rPr lang="de-CH" sz="3100" dirty="0" err="1"/>
              <a:t>Merkurius</a:t>
            </a:r>
            <a:r>
              <a:rPr lang="de-CH" sz="3100" dirty="0"/>
              <a:t> bei: Ein großes Wunder, o Asclepius, ist der Mensch.»</a:t>
            </a:r>
          </a:p>
          <a:p>
            <a:endParaRPr lang="de-CH" sz="600" dirty="0"/>
          </a:p>
          <a:p>
            <a:r>
              <a:rPr lang="de-CH" sz="2000" dirty="0"/>
              <a:t>Einleitung zur Rede «Über die Würde des Menschen»</a:t>
            </a:r>
            <a:endParaRPr lang="de-CH" sz="2800" dirty="0"/>
          </a:p>
        </p:txBody>
      </p:sp>
      <p:sp>
        <p:nvSpPr>
          <p:cNvPr id="7" name="Textfeld 6">
            <a:extLst>
              <a:ext uri="{FF2B5EF4-FFF2-40B4-BE49-F238E27FC236}">
                <a16:creationId xmlns:a16="http://schemas.microsoft.com/office/drawing/2014/main" id="{9152F186-1138-59F1-AC9C-25B7BE862B50}"/>
              </a:ext>
            </a:extLst>
          </p:cNvPr>
          <p:cNvSpPr txBox="1"/>
          <p:nvPr/>
        </p:nvSpPr>
        <p:spPr>
          <a:xfrm rot="10800000" flipV="1">
            <a:off x="7568776" y="5963420"/>
            <a:ext cx="5525652" cy="646330"/>
          </a:xfrm>
          <a:prstGeom prst="rect">
            <a:avLst/>
          </a:prstGeom>
          <a:noFill/>
        </p:spPr>
        <p:txBody>
          <a:bodyPr wrap="square">
            <a:spAutoFit/>
          </a:bodyPr>
          <a:lstStyle/>
          <a:p>
            <a:r>
              <a:rPr lang="it-IT" dirty="0"/>
              <a:t>Giovanni Pico della Mirandola (1463 - 1494)</a:t>
            </a:r>
            <a:br>
              <a:rPr lang="it-IT" dirty="0"/>
            </a:br>
            <a:r>
              <a:rPr lang="it-IT" dirty="0" err="1"/>
              <a:t>Italienischer</a:t>
            </a:r>
            <a:r>
              <a:rPr lang="it-IT" dirty="0"/>
              <a:t> </a:t>
            </a:r>
            <a:r>
              <a:rPr lang="it-IT" dirty="0" err="1"/>
              <a:t>Philosoph</a:t>
            </a:r>
            <a:r>
              <a:rPr lang="it-IT" dirty="0"/>
              <a:t> der Renaissance.</a:t>
            </a:r>
            <a:endParaRPr lang="de-CH" dirty="0"/>
          </a:p>
        </p:txBody>
      </p:sp>
      <p:pic>
        <p:nvPicPr>
          <p:cNvPr id="9" name="Grafik 8" descr="Ein Bild, das Bild, Menschliches Gesicht, Kleidung, Porträt enthält.&#10;&#10;Automatisch generierte Beschreibung">
            <a:extLst>
              <a:ext uri="{FF2B5EF4-FFF2-40B4-BE49-F238E27FC236}">
                <a16:creationId xmlns:a16="http://schemas.microsoft.com/office/drawing/2014/main" id="{4B930294-23F8-598F-0A58-D1E6E6E236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6612" y="385538"/>
            <a:ext cx="4118344" cy="5400647"/>
          </a:xfrm>
          <a:prstGeom prst="rect">
            <a:avLst/>
          </a:prstGeom>
          <a:ln w="117475">
            <a:solidFill>
              <a:schemeClr val="tx1"/>
            </a:solidFill>
          </a:ln>
        </p:spPr>
      </p:pic>
    </p:spTree>
    <p:extLst>
      <p:ext uri="{BB962C8B-B14F-4D97-AF65-F5344CB8AC3E}">
        <p14:creationId xmlns:p14="http://schemas.microsoft.com/office/powerpoint/2010/main" val="1205827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3" name="Grafik 2" descr="Ein Bild, das Museum, Im Haus, Kunst enthält.&#10;&#10;Automatisch generierte Beschreibung">
            <a:extLst>
              <a:ext uri="{FF2B5EF4-FFF2-40B4-BE49-F238E27FC236}">
                <a16:creationId xmlns:a16="http://schemas.microsoft.com/office/drawing/2014/main" id="{C6C69A13-A8D6-341B-7A85-4F8FA08BE9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4342" y="274975"/>
            <a:ext cx="8147710" cy="4908995"/>
          </a:xfrm>
          <a:prstGeom prst="rect">
            <a:avLst/>
          </a:prstGeom>
          <a:ln w="127000" cap="flat">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pic>
      <p:sp>
        <p:nvSpPr>
          <p:cNvPr id="5" name="Textfeld 4">
            <a:extLst>
              <a:ext uri="{FF2B5EF4-FFF2-40B4-BE49-F238E27FC236}">
                <a16:creationId xmlns:a16="http://schemas.microsoft.com/office/drawing/2014/main" id="{B108D001-2902-7B04-BBA2-CD14AE61C6F9}"/>
              </a:ext>
            </a:extLst>
          </p:cNvPr>
          <p:cNvSpPr txBox="1"/>
          <p:nvPr/>
        </p:nvSpPr>
        <p:spPr>
          <a:xfrm>
            <a:off x="327546" y="5368696"/>
            <a:ext cx="11491415" cy="1384995"/>
          </a:xfrm>
          <a:prstGeom prst="rect">
            <a:avLst/>
          </a:prstGeom>
          <a:noFill/>
        </p:spPr>
        <p:txBody>
          <a:bodyPr wrap="square">
            <a:spAutoFit/>
          </a:bodyPr>
          <a:lstStyle/>
          <a:p>
            <a:r>
              <a:rPr lang="de-CH" sz="2800" dirty="0"/>
              <a:t>Der </a:t>
            </a:r>
            <a:r>
              <a:rPr lang="de-CH" sz="2800" dirty="0" err="1"/>
              <a:t>achämenidische</a:t>
            </a:r>
            <a:r>
              <a:rPr lang="de-CH" sz="2800" dirty="0"/>
              <a:t> Königs Kyros der Grosse liess die Proklamation, die er nach 538 v. Chr. abfassen liess, auf diesem Ton –Zylinder, der sich heute im British Museum befindet verewigen.</a:t>
            </a:r>
          </a:p>
        </p:txBody>
      </p:sp>
    </p:spTree>
    <p:extLst>
      <p:ext uri="{BB962C8B-B14F-4D97-AF65-F5344CB8AC3E}">
        <p14:creationId xmlns:p14="http://schemas.microsoft.com/office/powerpoint/2010/main" val="2375351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260D5D0-C717-6D9F-2CEC-5556CBC7BDA2}"/>
              </a:ext>
            </a:extLst>
          </p:cNvPr>
          <p:cNvPicPr>
            <a:picLocks noChangeAspect="1"/>
          </p:cNvPicPr>
          <p:nvPr/>
        </p:nvPicPr>
        <p:blipFill>
          <a:blip r:embed="rId3"/>
          <a:stretch>
            <a:fillRect/>
          </a:stretch>
        </p:blipFill>
        <p:spPr>
          <a:xfrm>
            <a:off x="4185848" y="643466"/>
            <a:ext cx="3732614" cy="5571067"/>
          </a:xfrm>
          <a:prstGeom prst="rect">
            <a:avLst/>
          </a:prstGeom>
          <a:ln w="127000" cap="flat">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pic>
    </p:spTree>
    <p:extLst>
      <p:ext uri="{BB962C8B-B14F-4D97-AF65-F5344CB8AC3E}">
        <p14:creationId xmlns:p14="http://schemas.microsoft.com/office/powerpoint/2010/main" val="245104257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TM04033921[[fn=Damast]]</Template>
  <TotalTime>0</TotalTime>
  <Words>1114</Words>
  <Application>Microsoft Office PowerPoint</Application>
  <PresentationFormat>Breitbild</PresentationFormat>
  <Paragraphs>80</Paragraphs>
  <Slides>23</Slides>
  <Notes>0</Notes>
  <HiddenSlides>0</HiddenSlides>
  <MMClips>1</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23</vt:i4>
      </vt:variant>
    </vt:vector>
  </HeadingPairs>
  <TitlesOfParts>
    <vt:vector size="29" baseType="lpstr">
      <vt:lpstr>Aptos</vt:lpstr>
      <vt:lpstr>Arial</vt:lpstr>
      <vt:lpstr>Bookman Old Style</vt:lpstr>
      <vt:lpstr>Calibri</vt:lpstr>
      <vt:lpstr>Rockwell</vt:lpstr>
      <vt:lpstr>Damask</vt:lpstr>
      <vt:lpstr>Auf der Suche nach dem fixen Punkt - Geschichte der Menschenrechte Claudio Zanetti</vt:lpstr>
      <vt:lpstr>Gliederung</vt:lpstr>
      <vt:lpstr>PowerPoint-Präsentation</vt:lpstr>
      <vt:lpstr>Deutsches Institut für Menschenrechte</vt:lpstr>
      <vt:lpstr>PowerPoint-Präsentation</vt:lpstr>
      <vt:lpstr>Voraussetzungen für die Einschränkung von Grundrechten</vt:lpstr>
      <vt:lpstr>PowerPoint-Präsentation</vt:lpstr>
      <vt:lpstr>PowerPoint-Präsentation</vt:lpstr>
      <vt:lpstr>PowerPoint-Präsentation</vt:lpstr>
      <vt:lpstr>1215 Magna Carta  Libertatum (England)</vt:lpstr>
      <vt:lpstr>Regionale Konventionen</vt:lpstr>
      <vt:lpstr>Übereinkommen über die Verhütung und Bestrafung des Völkermordes </vt:lpstr>
      <vt:lpstr>PowerPoint-Präsentation</vt:lpstr>
      <vt:lpstr>PowerPoint-Präsentation</vt:lpstr>
      <vt:lpstr>Folgenlose Kritik des UNO-Menschenrechtsbeauftragten</vt:lpstr>
      <vt:lpstr>Feststellungen zu Menschenrechten</vt:lpstr>
      <vt:lpstr>PowerPoint-Präsentation</vt:lpstr>
      <vt:lpstr>PowerPoint-Präsentation</vt:lpstr>
      <vt:lpstr>Voraussetzungen zur reifen Demokratie als Hüterin der Menschenrechte </vt:lpstr>
      <vt:lpstr>PowerPoint-Präsentation</vt:lpstr>
      <vt:lpstr>PowerPoint-Präsentation</vt:lpstr>
      <vt:lpstr>Vielen Dank für die Aufmerksamkeit!  Gerne beantworte ich Eure Fragen.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Geschichte der Menschenrechte</dc:title>
  <dc:creator>Claudio Zanetti</dc:creator>
  <cp:lastModifiedBy>Claudio Zanetti</cp:lastModifiedBy>
  <cp:revision>3</cp:revision>
  <dcterms:created xsi:type="dcterms:W3CDTF">2024-04-15T12:03:03Z</dcterms:created>
  <dcterms:modified xsi:type="dcterms:W3CDTF">2025-11-13T08:53:56Z</dcterms:modified>
</cp:coreProperties>
</file>