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64" r:id="rId4"/>
    <p:sldId id="270" r:id="rId5"/>
    <p:sldId id="267" r:id="rId6"/>
    <p:sldId id="271" r:id="rId7"/>
    <p:sldId id="269" r:id="rId8"/>
    <p:sldId id="268" r:id="rId9"/>
    <p:sldId id="272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674A03-69DA-42A6-AA33-E0B7B24925FC}" v="1" dt="2026-08-25T10:36:16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6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o Zanetti" userId="9f131e09f77b5d2c" providerId="LiveId" clId="{9ED03ED7-D401-462B-B41D-3F66914384E5}"/>
    <pc:docChg chg="custSel modSld">
      <pc:chgData name="Claudio Zanetti" userId="9f131e09f77b5d2c" providerId="LiveId" clId="{9ED03ED7-D401-462B-B41D-3F66914384E5}" dt="2026-09-01T11:23:58.942" v="33" actId="14100"/>
      <pc:docMkLst>
        <pc:docMk/>
      </pc:docMkLst>
      <pc:sldChg chg="modSp mod">
        <pc:chgData name="Claudio Zanetti" userId="9f131e09f77b5d2c" providerId="LiveId" clId="{9ED03ED7-D401-462B-B41D-3F66914384E5}" dt="2026-09-01T11:20:46.864" v="16" actId="14100"/>
        <pc:sldMkLst>
          <pc:docMk/>
          <pc:sldMk cId="2411283919" sldId="265"/>
        </pc:sldMkLst>
        <pc:spChg chg="mod">
          <ac:chgData name="Claudio Zanetti" userId="9f131e09f77b5d2c" providerId="LiveId" clId="{9ED03ED7-D401-462B-B41D-3F66914384E5}" dt="2026-09-01T11:20:46.864" v="16" actId="14100"/>
          <ac:spMkLst>
            <pc:docMk/>
            <pc:sldMk cId="2411283919" sldId="265"/>
            <ac:spMk id="3" creationId="{8C8CC69A-D300-0636-DCF9-BD3DC4011644}"/>
          </ac:spMkLst>
        </pc:spChg>
      </pc:sldChg>
      <pc:sldChg chg="modSp mod">
        <pc:chgData name="Claudio Zanetti" userId="9f131e09f77b5d2c" providerId="LiveId" clId="{9ED03ED7-D401-462B-B41D-3F66914384E5}" dt="2026-09-01T11:23:16.546" v="26" actId="403"/>
        <pc:sldMkLst>
          <pc:docMk/>
          <pc:sldMk cId="2558350193" sldId="270"/>
        </pc:sldMkLst>
        <pc:spChg chg="mod">
          <ac:chgData name="Claudio Zanetti" userId="9f131e09f77b5d2c" providerId="LiveId" clId="{9ED03ED7-D401-462B-B41D-3F66914384E5}" dt="2026-09-01T11:23:16.546" v="26" actId="403"/>
          <ac:spMkLst>
            <pc:docMk/>
            <pc:sldMk cId="2558350193" sldId="270"/>
            <ac:spMk id="5" creationId="{FC629769-888A-A4FA-B2E5-E58929901712}"/>
          </ac:spMkLst>
        </pc:spChg>
      </pc:sldChg>
      <pc:sldChg chg="modSp mod">
        <pc:chgData name="Claudio Zanetti" userId="9f131e09f77b5d2c" providerId="LiveId" clId="{9ED03ED7-D401-462B-B41D-3F66914384E5}" dt="2026-09-01T11:23:58.942" v="33" actId="14100"/>
        <pc:sldMkLst>
          <pc:docMk/>
          <pc:sldMk cId="2208595051" sldId="272"/>
        </pc:sldMkLst>
        <pc:spChg chg="mod">
          <ac:chgData name="Claudio Zanetti" userId="9f131e09f77b5d2c" providerId="LiveId" clId="{9ED03ED7-D401-462B-B41D-3F66914384E5}" dt="2026-09-01T11:23:58.942" v="33" actId="14100"/>
          <ac:spMkLst>
            <pc:docMk/>
            <pc:sldMk cId="2208595051" sldId="272"/>
            <ac:spMk id="3" creationId="{0AD6559F-5BD8-9BB9-20C7-BA31372746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D2C912-ABD9-4451-E8D9-60CD3DB27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22F626-2857-434C-1B74-A8D34ABE2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4F23B2-E43D-9A82-57DE-8229974CF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E9A1AC-15D4-75BE-8413-4DBF6E0D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9AABDA-E3BD-C37E-FE01-8F1483C7C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916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174095-010F-ABDF-2F5E-4CD86C52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2262B1-482D-EBB9-D633-19FF034057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34FB64-0D63-E5F3-CF82-B854F88D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EE0AE5-1105-595C-DE00-8B694F4E2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EC1B7E-F783-3694-D8AA-0543B514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564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33FFD14-A550-819A-7E90-605566A332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8C9CA9-1135-AD95-9D30-ADAEAC1AD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146309-351A-BABF-E38C-5751A0EBD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6973EA-0FF8-B788-AE7A-AE2E7526B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20BA15-C4CF-8643-4F2A-55E585CA6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6440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9256E-1172-590F-ACFE-5CFCC36A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0AC0E8-C20C-F42C-735E-A3790304A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29D3CF-A172-DCEA-06EF-C79FF5947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0DBCC0-E3B7-95F5-1215-45078A091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1AE24B-6231-4BC1-5D50-24A86F667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482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70F33-84B1-AF29-BF1B-7BF5F9154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4726C0-1CB7-ADA2-DB23-3CF791B96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96499F-AA13-96CE-DA1E-4D8177A8A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B14DD9-B0F0-C743-8C23-93B235E8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145E22-3D92-91AC-92D1-0ABEEECC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336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994CA-7929-DFCE-0BF8-A90EE49CC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B62A9A-E250-C7B2-D305-79B11AD10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4EA7C7C-9CDB-D00E-D336-9FD5236EE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81F8DE-D083-C113-8005-5A78F2AB4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0E3860-C45C-694C-0A68-0D26C6AF7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8DAFC9-41E7-A565-1241-F0F9B7B55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3442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71DFD7-BD74-546B-9620-978A1740A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AD8079-39D9-242D-C36C-436716F29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21B34C-22D9-1A82-6455-95E2CE390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8DA3498-52CC-C8E5-28F5-1E883012B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ACC2AB4-5A39-7D65-729C-BCFD13A8B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636E78D-AD93-577B-890C-CE8F11034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0A413BB-65D9-187F-4A1E-471DCE098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A0EF595-7E3A-5C9C-C4EC-9058ED07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807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53874-3C65-A082-DA26-B1EE70824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80794D-DD4E-486A-6848-3A1041B7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2E4BCC-1A94-84D4-5C04-6780A9C4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3E7C991-F44E-F2C1-7238-9C789EBE9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763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91F0561-D065-816C-1C5C-21E6D81C3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8CAC676-A21F-4D25-056F-49F4C2AB5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0252B0-AB1E-C3CA-651E-94F2F8E3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5080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525F9-EEA4-A0AC-8197-AEEFCA9AA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4386D7-2F13-048D-D0C3-46B7B5F33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EECF46-1B1E-3F1B-886F-E3200FD04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5CAE193-4343-DC14-13DA-F44186C8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88D8459-7B5F-0565-202B-670C0D663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C2879B-7B85-477B-6092-162DCAF94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822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0FF30-F3D7-D666-718C-A059C663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DE5E8ED-1416-7F31-4CB8-A8E6BCA361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6E99CA-461D-5526-7BC3-935AF7886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F7B12AC-BDDB-43BB-8BA4-33B58B74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63FC26-F28F-DB7F-5657-18861DCF9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1B724A-A9E8-EA28-7C07-01130FDB8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558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010EA9-6E0B-F217-A082-6EB6F861C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042A52-A591-CDB8-006E-664929B4F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64007E-8344-58D8-951E-A8E8A6AB5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EA6556-DA85-44C5-A696-1320571C6CC7}" type="datetimeFigureOut">
              <a:rPr lang="de-CH" smtClean="0"/>
              <a:t>31.08.2026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03401C-EC81-83C3-1549-557F849547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A41186-EDEB-6444-CA19-A66D3AF4C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1C27F8-44F9-4417-97F8-4664FA23C4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2588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ok-video-cfe7b6aa-88be-4524-93d2-43240ef9a5a9">
            <a:hlinkClick r:id="" action="ppaction://media"/>
            <a:extLst>
              <a:ext uri="{FF2B5EF4-FFF2-40B4-BE49-F238E27FC236}">
                <a16:creationId xmlns:a16="http://schemas.microsoft.com/office/drawing/2014/main" id="{9A8A8367-3099-8201-DF1F-7C59084315C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3333" y="457200"/>
            <a:ext cx="8805333" cy="59436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E499A00-B2BD-7703-BA03-15FE23EC8D34}"/>
              </a:ext>
            </a:extLst>
          </p:cNvPr>
          <p:cNvSpPr txBox="1"/>
          <p:nvPr/>
        </p:nvSpPr>
        <p:spPr>
          <a:xfrm>
            <a:off x="10713575" y="6349526"/>
            <a:ext cx="1400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400" dirty="0">
                <a:solidFill>
                  <a:schemeClr val="bg1"/>
                </a:solidFill>
              </a:rPr>
              <a:t>Claudio Zanetti</a:t>
            </a:r>
          </a:p>
        </p:txBody>
      </p:sp>
    </p:spTree>
    <p:extLst>
      <p:ext uri="{BB962C8B-B14F-4D97-AF65-F5344CB8AC3E}">
        <p14:creationId xmlns:p14="http://schemas.microsoft.com/office/powerpoint/2010/main" val="171129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8CC69A-D300-0636-DCF9-BD3DC4011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84" y="2132176"/>
            <a:ext cx="12109390" cy="32687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Zweck eines Staates ist der </a:t>
            </a:r>
            <a:br>
              <a:rPr lang="de-CH" sz="4800" cap="small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de-CH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Schutz seiner Bürgerinnen und Bürger,</a:t>
            </a:r>
            <a:br>
              <a:rPr lang="de-CH" sz="4800" cap="small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de-CH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ihrer Rechte und Freiheiten.</a:t>
            </a:r>
          </a:p>
          <a:p>
            <a:pPr marL="0" indent="0" algn="ctr">
              <a:buNone/>
            </a:pPr>
            <a:endParaRPr lang="de-CH" sz="4800" cap="small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128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8FD03BC-BA09-E237-39CE-0F84991EFF09}"/>
              </a:ext>
            </a:extLst>
          </p:cNvPr>
          <p:cNvSpPr txBox="1"/>
          <p:nvPr/>
        </p:nvSpPr>
        <p:spPr>
          <a:xfrm>
            <a:off x="923685" y="1887039"/>
            <a:ext cx="10494712" cy="308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</a:pP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Neutralität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bedeutet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in der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internationalen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Politik,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dass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ein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Staat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sich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nicht an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bewaffneten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Konflikten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zwischen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anderen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Staaten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beteiligt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. Das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Neutralitätsrecht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beinhaltet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auch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das Recht des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neutralen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Staates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,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durch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den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Konflikt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unbehelligt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zu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bleiben</a:t>
            </a:r>
            <a:r>
              <a:rPr lang="en-US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820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B71D5D-9032-F8EA-E2DE-4596B4DE7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FC629769-888A-A4FA-B2E5-E58929901712}"/>
              </a:ext>
            </a:extLst>
          </p:cNvPr>
          <p:cNvSpPr txBox="1"/>
          <p:nvPr/>
        </p:nvSpPr>
        <p:spPr>
          <a:xfrm>
            <a:off x="64093" y="1939895"/>
            <a:ext cx="12053843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de-DE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Neutral ist,</a:t>
            </a:r>
            <a:br>
              <a:rPr lang="de-DE" sz="4800" cap="small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de-DE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wer von Konfliktparteien</a:t>
            </a:r>
            <a:br>
              <a:rPr lang="de-DE" sz="4800" cap="small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de-DE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als neutral betrachtet wird.</a:t>
            </a:r>
          </a:p>
        </p:txBody>
      </p:sp>
    </p:spTree>
    <p:extLst>
      <p:ext uri="{BB962C8B-B14F-4D97-AF65-F5344CB8AC3E}">
        <p14:creationId xmlns:p14="http://schemas.microsoft.com/office/powerpoint/2010/main" val="2558350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C7B60-EF52-E7EA-DABF-4D1E4A522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886BBB1A-E3C6-3A86-2DAD-C7C5ECC72E56}"/>
              </a:ext>
            </a:extLst>
          </p:cNvPr>
          <p:cNvSpPr txBox="1"/>
          <p:nvPr/>
        </p:nvSpPr>
        <p:spPr>
          <a:xfrm>
            <a:off x="849417" y="1387845"/>
            <a:ext cx="106401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CH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Die schweizerische Neutralität ist selbstgewählt, dauernd und bewaffnet. Sie ist nicht ein Selbstzweck, sondern war immer ein Instrument der schweizerischen Aussen- und Sicherheitspolitik. Sie dient ferner dem inneren Zusammenhalt des Landes und bietet die Grundlage für die «Guten Dienste».</a:t>
            </a:r>
          </a:p>
        </p:txBody>
      </p:sp>
    </p:spTree>
    <p:extLst>
      <p:ext uri="{BB962C8B-B14F-4D97-AF65-F5344CB8AC3E}">
        <p14:creationId xmlns:p14="http://schemas.microsoft.com/office/powerpoint/2010/main" val="2136144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18FAB-7279-C8E2-1A56-F2A47D883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B55D053-1951-034D-F578-BAF072DDEB05}"/>
              </a:ext>
            </a:extLst>
          </p:cNvPr>
          <p:cNvSpPr txBox="1"/>
          <p:nvPr/>
        </p:nvSpPr>
        <p:spPr>
          <a:xfrm>
            <a:off x="937608" y="2042684"/>
            <a:ext cx="104343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CH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Praktisch ist die Schweiz seit der Niederlage in der Schlacht bei </a:t>
            </a:r>
            <a:r>
              <a:rPr lang="de-CH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Marignano</a:t>
            </a:r>
            <a:r>
              <a:rPr lang="de-CH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 1515 ein neutrales Land. International anerkannt ist die Neutralität der Schweiz seit dem Wiener Kongress von 1815.</a:t>
            </a:r>
          </a:p>
        </p:txBody>
      </p:sp>
    </p:spTree>
    <p:extLst>
      <p:ext uri="{BB962C8B-B14F-4D97-AF65-F5344CB8AC3E}">
        <p14:creationId xmlns:p14="http://schemas.microsoft.com/office/powerpoint/2010/main" val="1135050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49F953-F1A4-A290-1DAB-FDC7BD29C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821866A6-E442-39D9-51A7-67B1ED329959}"/>
              </a:ext>
            </a:extLst>
          </p:cNvPr>
          <p:cNvSpPr txBox="1"/>
          <p:nvPr/>
        </p:nvSpPr>
        <p:spPr>
          <a:xfrm>
            <a:off x="1158858" y="2296753"/>
            <a:ext cx="1003209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</a:pPr>
            <a:r>
              <a:rPr lang="de-DE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Untrennbar mit der Wahrung der Glaubwürdigkeit verbunden auch der Wille, die Neutralität – falls Politik und Diplomatie scheitern sollten – notfalls auch mit Waffengewalt zu verteidigen.</a:t>
            </a:r>
          </a:p>
        </p:txBody>
      </p:sp>
    </p:spTree>
    <p:extLst>
      <p:ext uri="{BB962C8B-B14F-4D97-AF65-F5344CB8AC3E}">
        <p14:creationId xmlns:p14="http://schemas.microsoft.com/office/powerpoint/2010/main" val="35818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4F7D1-0992-9AD0-5CCC-781B77815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8518E49-1B43-7694-4966-DA99567DEFD4}"/>
              </a:ext>
            </a:extLst>
          </p:cNvPr>
          <p:cNvSpPr txBox="1"/>
          <p:nvPr/>
        </p:nvSpPr>
        <p:spPr>
          <a:xfrm>
            <a:off x="959270" y="1976482"/>
            <a:ext cx="10473052" cy="308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</a:pPr>
            <a:r>
              <a:rPr lang="de-DE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Neutralität schützt vor den Wünschen der Eliten nach </a:t>
            </a:r>
            <a:r>
              <a:rPr lang="de-DE" sz="3600" cap="small" dirty="0" err="1">
                <a:solidFill>
                  <a:schemeClr val="bg1"/>
                </a:solidFill>
                <a:latin typeface="Times New Roman"/>
                <a:cs typeface="Times New Roman"/>
              </a:rPr>
              <a:t>Grösse</a:t>
            </a:r>
            <a:r>
              <a:rPr lang="de-DE" sz="3600" cap="small" dirty="0">
                <a:solidFill>
                  <a:schemeClr val="bg1"/>
                </a:solidFill>
                <a:latin typeface="Times New Roman"/>
                <a:cs typeface="Times New Roman"/>
              </a:rPr>
              <a:t>, Medienauftritten, Applaus und Ruhm. Sie zwingt die Regierenden zu Bescheidenheit und dazu, das Anliegen des Neutralen immer wieder zu erklären, nicht zu rechtfertigen.</a:t>
            </a:r>
          </a:p>
        </p:txBody>
      </p:sp>
    </p:spTree>
    <p:extLst>
      <p:ext uri="{BB962C8B-B14F-4D97-AF65-F5344CB8AC3E}">
        <p14:creationId xmlns:p14="http://schemas.microsoft.com/office/powerpoint/2010/main" val="1369810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D6559F-5BD8-9BB9-20C7-BA3137274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93" y="2256090"/>
            <a:ext cx="12041025" cy="2760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CH" sz="4800" cap="small" dirty="0">
                <a:solidFill>
                  <a:schemeClr val="bg1"/>
                </a:solidFill>
                <a:latin typeface="Times New Roman"/>
                <a:cs typeface="Times New Roman"/>
              </a:rPr>
              <a:t>Die Schweizerische Neutralität ist ein Friedensinstrument. Wer sie nicht ernst nimmt, nimmt den Krieg nicht ernst. </a:t>
            </a:r>
          </a:p>
          <a:p>
            <a:pPr algn="ctr"/>
            <a:endParaRPr lang="de-CH" sz="4800" cap="small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859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Breitbild</PresentationFormat>
  <Paragraphs>9</Paragraphs>
  <Slides>9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Zanetti</dc:creator>
  <cp:lastModifiedBy>Claudio Zanetti</cp:lastModifiedBy>
  <cp:revision>2</cp:revision>
  <dcterms:created xsi:type="dcterms:W3CDTF">2026-08-25T09:46:36Z</dcterms:created>
  <dcterms:modified xsi:type="dcterms:W3CDTF">2026-09-01T11:24:09Z</dcterms:modified>
</cp:coreProperties>
</file>